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70" r:id="rId10"/>
    <p:sldId id="266" r:id="rId11"/>
    <p:sldId id="267" r:id="rId12"/>
    <p:sldId id="269" r:id="rId13"/>
    <p:sldId id="272" r:id="rId14"/>
    <p:sldId id="273" r:id="rId15"/>
    <p:sldId id="274" r:id="rId16"/>
    <p:sldId id="271" r:id="rId17"/>
    <p:sldId id="275" r:id="rId18"/>
    <p:sldId id="276" r:id="rId19"/>
    <p:sldId id="277" r:id="rId20"/>
    <p:sldId id="278" r:id="rId21"/>
    <p:sldId id="281" r:id="rId22"/>
    <p:sldId id="279"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99CDAE-4731-4A2A-BE84-EF5B5ECB3E39}" v="292" dt="2025-03-27T09:30:39.5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0" d="100"/>
          <a:sy n="70" d="100"/>
        </p:scale>
        <p:origin x="1166" y="2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jivani Jadhav" userId="2751bfc8e71a4915" providerId="LiveId" clId="{D799CDAE-4731-4A2A-BE84-EF5B5ECB3E39}"/>
    <pc:docChg chg="undo custSel addSld delSld modSld sldOrd">
      <pc:chgData name="Sanjivani Jadhav" userId="2751bfc8e71a4915" providerId="LiveId" clId="{D799CDAE-4731-4A2A-BE84-EF5B5ECB3E39}" dt="2025-03-27T09:30:39.522" v="3924" actId="20577"/>
      <pc:docMkLst>
        <pc:docMk/>
      </pc:docMkLst>
      <pc:sldChg chg="delSp modSp mod modAnim">
        <pc:chgData name="Sanjivani Jadhav" userId="2751bfc8e71a4915" providerId="LiveId" clId="{D799CDAE-4731-4A2A-BE84-EF5B5ECB3E39}" dt="2025-03-27T09:30:39.522" v="3924" actId="20577"/>
        <pc:sldMkLst>
          <pc:docMk/>
          <pc:sldMk cId="1819137887" sldId="257"/>
        </pc:sldMkLst>
        <pc:spChg chg="mod topLvl">
          <ac:chgData name="Sanjivani Jadhav" userId="2751bfc8e71a4915" providerId="LiveId" clId="{D799CDAE-4731-4A2A-BE84-EF5B5ECB3E39}" dt="2025-03-25T11:17:35.410" v="3878" actId="165"/>
          <ac:spMkLst>
            <pc:docMk/>
            <pc:sldMk cId="1819137887" sldId="257"/>
            <ac:spMk id="3" creationId="{FDE9E8E3-CEA4-114B-936B-2B04100F3A9F}"/>
          </ac:spMkLst>
        </pc:spChg>
        <pc:spChg chg="mod topLvl">
          <ac:chgData name="Sanjivani Jadhav" userId="2751bfc8e71a4915" providerId="LiveId" clId="{D799CDAE-4731-4A2A-BE84-EF5B5ECB3E39}" dt="2025-03-25T11:17:35.410" v="3878" actId="165"/>
          <ac:spMkLst>
            <pc:docMk/>
            <pc:sldMk cId="1819137887" sldId="257"/>
            <ac:spMk id="4" creationId="{1573136F-24C7-C3BD-D60D-F78E8BC1E171}"/>
          </ac:spMkLst>
        </pc:spChg>
        <pc:spChg chg="mod topLvl">
          <ac:chgData name="Sanjivani Jadhav" userId="2751bfc8e71a4915" providerId="LiveId" clId="{D799CDAE-4731-4A2A-BE84-EF5B5ECB3E39}" dt="2025-03-25T11:17:35.410" v="3878" actId="165"/>
          <ac:spMkLst>
            <pc:docMk/>
            <pc:sldMk cId="1819137887" sldId="257"/>
            <ac:spMk id="5" creationId="{CA4DE191-DD68-5850-C862-8CB28E6F363D}"/>
          </ac:spMkLst>
        </pc:spChg>
        <pc:spChg chg="mod topLvl">
          <ac:chgData name="Sanjivani Jadhav" userId="2751bfc8e71a4915" providerId="LiveId" clId="{D799CDAE-4731-4A2A-BE84-EF5B5ECB3E39}" dt="2025-03-25T11:17:35.410" v="3878" actId="165"/>
          <ac:spMkLst>
            <pc:docMk/>
            <pc:sldMk cId="1819137887" sldId="257"/>
            <ac:spMk id="7" creationId="{128B96FB-AD0A-27D9-4DCA-F7D2B3FF3BBB}"/>
          </ac:spMkLst>
        </pc:spChg>
        <pc:spChg chg="mod topLvl">
          <ac:chgData name="Sanjivani Jadhav" userId="2751bfc8e71a4915" providerId="LiveId" clId="{D799CDAE-4731-4A2A-BE84-EF5B5ECB3E39}" dt="2025-03-25T11:17:35.410" v="3878" actId="165"/>
          <ac:spMkLst>
            <pc:docMk/>
            <pc:sldMk cId="1819137887" sldId="257"/>
            <ac:spMk id="8" creationId="{1C879C78-A8C7-3434-0E12-50D992C63A01}"/>
          </ac:spMkLst>
        </pc:spChg>
        <pc:spChg chg="mod topLvl">
          <ac:chgData name="Sanjivani Jadhav" userId="2751bfc8e71a4915" providerId="LiveId" clId="{D799CDAE-4731-4A2A-BE84-EF5B5ECB3E39}" dt="2025-03-27T09:30:39.522" v="3924" actId="20577"/>
          <ac:spMkLst>
            <pc:docMk/>
            <pc:sldMk cId="1819137887" sldId="257"/>
            <ac:spMk id="9" creationId="{D1A022D8-9C8F-A881-88AA-53D5283F9BEE}"/>
          </ac:spMkLst>
        </pc:spChg>
        <pc:picChg chg="mod topLvl">
          <ac:chgData name="Sanjivani Jadhav" userId="2751bfc8e71a4915" providerId="LiveId" clId="{D799CDAE-4731-4A2A-BE84-EF5B5ECB3E39}" dt="2025-03-25T11:17:35.410" v="3878" actId="165"/>
          <ac:picMkLst>
            <pc:docMk/>
            <pc:sldMk cId="1819137887" sldId="257"/>
            <ac:picMk id="6" creationId="{956A6D55-BCA9-3C47-434A-8839C61A16F7}"/>
          </ac:picMkLst>
        </pc:picChg>
      </pc:sldChg>
      <pc:sldChg chg="addSp delSp modSp mod modTransition modAnim">
        <pc:chgData name="Sanjivani Jadhav" userId="2751bfc8e71a4915" providerId="LiveId" clId="{D799CDAE-4731-4A2A-BE84-EF5B5ECB3E39}" dt="2025-03-25T11:16:24.819" v="3875" actId="1076"/>
        <pc:sldMkLst>
          <pc:docMk/>
          <pc:sldMk cId="2624559074" sldId="258"/>
        </pc:sldMkLst>
        <pc:spChg chg="add mod">
          <ac:chgData name="Sanjivani Jadhav" userId="2751bfc8e71a4915" providerId="LiveId" clId="{D799CDAE-4731-4A2A-BE84-EF5B5ECB3E39}" dt="2025-03-25T11:16:24.819" v="3875" actId="1076"/>
          <ac:spMkLst>
            <pc:docMk/>
            <pc:sldMk cId="2624559074" sldId="258"/>
            <ac:spMk id="2" creationId="{EE83497E-2EDB-3D3D-1F60-457521126498}"/>
          </ac:spMkLst>
        </pc:spChg>
        <pc:spChg chg="mod">
          <ac:chgData name="Sanjivani Jadhav" userId="2751bfc8e71a4915" providerId="LiveId" clId="{D799CDAE-4731-4A2A-BE84-EF5B5ECB3E39}" dt="2025-03-25T11:15:20.459" v="3839" actId="1076"/>
          <ac:spMkLst>
            <pc:docMk/>
            <pc:sldMk cId="2624559074" sldId="258"/>
            <ac:spMk id="4" creationId="{B61E9193-500E-8C7A-2368-CCFFD4C487E5}"/>
          </ac:spMkLst>
        </pc:spChg>
      </pc:sldChg>
      <pc:sldChg chg="addSp delSp modSp mod modTransition">
        <pc:chgData name="Sanjivani Jadhav" userId="2751bfc8e71a4915" providerId="LiveId" clId="{D799CDAE-4731-4A2A-BE84-EF5B5ECB3E39}" dt="2025-03-25T11:15:03.652" v="3824" actId="1076"/>
        <pc:sldMkLst>
          <pc:docMk/>
          <pc:sldMk cId="3177287330" sldId="259"/>
        </pc:sldMkLst>
        <pc:spChg chg="add mod">
          <ac:chgData name="Sanjivani Jadhav" userId="2751bfc8e71a4915" providerId="LiveId" clId="{D799CDAE-4731-4A2A-BE84-EF5B5ECB3E39}" dt="2025-03-25T11:15:01.046" v="3823" actId="1076"/>
          <ac:spMkLst>
            <pc:docMk/>
            <pc:sldMk cId="3177287330" sldId="259"/>
            <ac:spMk id="2" creationId="{2430E3D9-0449-931F-8EDB-F838D1F3FAC6}"/>
          </ac:spMkLst>
        </pc:spChg>
        <pc:spChg chg="add mod">
          <ac:chgData name="Sanjivani Jadhav" userId="2751bfc8e71a4915" providerId="LiveId" clId="{D799CDAE-4731-4A2A-BE84-EF5B5ECB3E39}" dt="2025-03-25T11:15:03.652" v="3824" actId="1076"/>
          <ac:spMkLst>
            <pc:docMk/>
            <pc:sldMk cId="3177287330" sldId="259"/>
            <ac:spMk id="4" creationId="{D229F986-1CCB-216F-F5DA-A3C4C587467C}"/>
          </ac:spMkLst>
        </pc:spChg>
      </pc:sldChg>
      <pc:sldChg chg="addSp delSp modSp mod modTransition modAnim">
        <pc:chgData name="Sanjivani Jadhav" userId="2751bfc8e71a4915" providerId="LiveId" clId="{D799CDAE-4731-4A2A-BE84-EF5B5ECB3E39}" dt="2025-03-25T11:14:19.296" v="3805"/>
        <pc:sldMkLst>
          <pc:docMk/>
          <pc:sldMk cId="301146945" sldId="260"/>
        </pc:sldMkLst>
        <pc:spChg chg="add mod">
          <ac:chgData name="Sanjivani Jadhav" userId="2751bfc8e71a4915" providerId="LiveId" clId="{D799CDAE-4731-4A2A-BE84-EF5B5ECB3E39}" dt="2025-03-25T11:13:51.167" v="3801" actId="1076"/>
          <ac:spMkLst>
            <pc:docMk/>
            <pc:sldMk cId="301146945" sldId="260"/>
            <ac:spMk id="2" creationId="{BA73D519-2C02-C8DE-EDA3-AD3D66616513}"/>
          </ac:spMkLst>
        </pc:spChg>
        <pc:spChg chg="add mod">
          <ac:chgData name="Sanjivani Jadhav" userId="2751bfc8e71a4915" providerId="LiveId" clId="{D799CDAE-4731-4A2A-BE84-EF5B5ECB3E39}" dt="2025-03-25T11:13:45.526" v="3800" actId="1076"/>
          <ac:spMkLst>
            <pc:docMk/>
            <pc:sldMk cId="301146945" sldId="260"/>
            <ac:spMk id="3" creationId="{D81706E1-AFD5-DD9A-290E-2926B9143548}"/>
          </ac:spMkLst>
        </pc:spChg>
      </pc:sldChg>
      <pc:sldChg chg="addSp delSp modSp mod modTransition">
        <pc:chgData name="Sanjivani Jadhav" userId="2751bfc8e71a4915" providerId="LiveId" clId="{D799CDAE-4731-4A2A-BE84-EF5B5ECB3E39}" dt="2025-03-25T11:10:28.005" v="3758"/>
        <pc:sldMkLst>
          <pc:docMk/>
          <pc:sldMk cId="267208298" sldId="261"/>
        </pc:sldMkLst>
        <pc:spChg chg="add mod">
          <ac:chgData name="Sanjivani Jadhav" userId="2751bfc8e71a4915" providerId="LiveId" clId="{D799CDAE-4731-4A2A-BE84-EF5B5ECB3E39}" dt="2025-03-24T10:39:17.767" v="873" actId="1076"/>
          <ac:spMkLst>
            <pc:docMk/>
            <pc:sldMk cId="267208298" sldId="261"/>
            <ac:spMk id="9" creationId="{A803A4AC-A5D9-DBC4-E981-8694C60DCEC6}"/>
          </ac:spMkLst>
        </pc:spChg>
        <pc:spChg chg="add mod">
          <ac:chgData name="Sanjivani Jadhav" userId="2751bfc8e71a4915" providerId="LiveId" clId="{D799CDAE-4731-4A2A-BE84-EF5B5ECB3E39}" dt="2025-03-24T11:29:50.873" v="2127" actId="1076"/>
          <ac:spMkLst>
            <pc:docMk/>
            <pc:sldMk cId="267208298" sldId="261"/>
            <ac:spMk id="13" creationId="{75CD3EFC-B2FA-8C56-AFFC-BE70B29480A1}"/>
          </ac:spMkLst>
        </pc:spChg>
        <pc:graphicFrameChg chg="add mod">
          <ac:chgData name="Sanjivani Jadhav" userId="2751bfc8e71a4915" providerId="LiveId" clId="{D799CDAE-4731-4A2A-BE84-EF5B5ECB3E39}" dt="2025-03-24T10:39:32.535" v="875" actId="14100"/>
          <ac:graphicFrameMkLst>
            <pc:docMk/>
            <pc:sldMk cId="267208298" sldId="261"/>
            <ac:graphicFrameMk id="5" creationId="{C41BDD27-F8AB-4777-ABAF-0EC3E1302A29}"/>
          </ac:graphicFrameMkLst>
        </pc:graphicFrameChg>
      </pc:sldChg>
      <pc:sldChg chg="addSp delSp modSp mod modTransition">
        <pc:chgData name="Sanjivani Jadhav" userId="2751bfc8e71a4915" providerId="LiveId" clId="{D799CDAE-4731-4A2A-BE84-EF5B5ECB3E39}" dt="2025-03-25T11:10:36.247" v="3759"/>
        <pc:sldMkLst>
          <pc:docMk/>
          <pc:sldMk cId="913652808" sldId="262"/>
        </pc:sldMkLst>
        <pc:spChg chg="add mod">
          <ac:chgData name="Sanjivani Jadhav" userId="2751bfc8e71a4915" providerId="LiveId" clId="{D799CDAE-4731-4A2A-BE84-EF5B5ECB3E39}" dt="2025-03-24T10:39:00.157" v="871" actId="1076"/>
          <ac:spMkLst>
            <pc:docMk/>
            <pc:sldMk cId="913652808" sldId="262"/>
            <ac:spMk id="5" creationId="{16204EBB-5554-6D63-7051-611F7AF50EA3}"/>
          </ac:spMkLst>
        </pc:spChg>
        <pc:spChg chg="add mod">
          <ac:chgData name="Sanjivani Jadhav" userId="2751bfc8e71a4915" providerId="LiveId" clId="{D799CDAE-4731-4A2A-BE84-EF5B5ECB3E39}" dt="2025-03-24T11:30:17.374" v="2131" actId="1076"/>
          <ac:spMkLst>
            <pc:docMk/>
            <pc:sldMk cId="913652808" sldId="262"/>
            <ac:spMk id="7" creationId="{C6BBB432-9262-D7F8-0033-C9CF9CA49234}"/>
          </ac:spMkLst>
        </pc:spChg>
        <pc:graphicFrameChg chg="add mod">
          <ac:chgData name="Sanjivani Jadhav" userId="2751bfc8e71a4915" providerId="LiveId" clId="{D799CDAE-4731-4A2A-BE84-EF5B5ECB3E39}" dt="2025-03-24T11:30:09.820" v="2130" actId="14100"/>
          <ac:graphicFrameMkLst>
            <pc:docMk/>
            <pc:sldMk cId="913652808" sldId="262"/>
            <ac:graphicFrameMk id="2" creationId="{7B19CDB8-C2A0-4020-A866-503ABD2BEA19}"/>
          </ac:graphicFrameMkLst>
        </pc:graphicFrameChg>
      </pc:sldChg>
      <pc:sldChg chg="addSp delSp modSp mod modTransition">
        <pc:chgData name="Sanjivani Jadhav" userId="2751bfc8e71a4915" providerId="LiveId" clId="{D799CDAE-4731-4A2A-BE84-EF5B5ECB3E39}" dt="2025-03-25T11:10:38.665" v="3760"/>
        <pc:sldMkLst>
          <pc:docMk/>
          <pc:sldMk cId="1505797458" sldId="263"/>
        </pc:sldMkLst>
        <pc:spChg chg="add mod">
          <ac:chgData name="Sanjivani Jadhav" userId="2751bfc8e71a4915" providerId="LiveId" clId="{D799CDAE-4731-4A2A-BE84-EF5B5ECB3E39}" dt="2025-03-24T10:42:31.242" v="905" actId="207"/>
          <ac:spMkLst>
            <pc:docMk/>
            <pc:sldMk cId="1505797458" sldId="263"/>
            <ac:spMk id="5" creationId="{C7CBB6B0-4800-23C8-B7A3-EF4CFB460E97}"/>
          </ac:spMkLst>
        </pc:spChg>
        <pc:spChg chg="add del mod">
          <ac:chgData name="Sanjivani Jadhav" userId="2751bfc8e71a4915" providerId="LiveId" clId="{D799CDAE-4731-4A2A-BE84-EF5B5ECB3E39}" dt="2025-03-24T11:30:51.985" v="2134" actId="1076"/>
          <ac:spMkLst>
            <pc:docMk/>
            <pc:sldMk cId="1505797458" sldId="263"/>
            <ac:spMk id="7" creationId="{4D23D219-62BA-ACFE-36B1-92C4C1ECAEFA}"/>
          </ac:spMkLst>
        </pc:spChg>
        <pc:graphicFrameChg chg="add mod">
          <ac:chgData name="Sanjivani Jadhav" userId="2751bfc8e71a4915" providerId="LiveId" clId="{D799CDAE-4731-4A2A-BE84-EF5B5ECB3E39}" dt="2025-03-24T11:30:39.304" v="2133" actId="14100"/>
          <ac:graphicFrameMkLst>
            <pc:docMk/>
            <pc:sldMk cId="1505797458" sldId="263"/>
            <ac:graphicFrameMk id="2" creationId="{CF09258A-2E73-4AC1-8CDA-C39E47A9A12A}"/>
          </ac:graphicFrameMkLst>
        </pc:graphicFrameChg>
      </pc:sldChg>
      <pc:sldChg chg="addSp delSp modSp mod modTransition">
        <pc:chgData name="Sanjivani Jadhav" userId="2751bfc8e71a4915" providerId="LiveId" clId="{D799CDAE-4731-4A2A-BE84-EF5B5ECB3E39}" dt="2025-03-25T11:10:41.416" v="3761"/>
        <pc:sldMkLst>
          <pc:docMk/>
          <pc:sldMk cId="1895790337" sldId="264"/>
        </pc:sldMkLst>
        <pc:spChg chg="add mod">
          <ac:chgData name="Sanjivani Jadhav" userId="2751bfc8e71a4915" providerId="LiveId" clId="{D799CDAE-4731-4A2A-BE84-EF5B5ECB3E39}" dt="2025-03-24T10:57:35.846" v="1323" actId="1076"/>
          <ac:spMkLst>
            <pc:docMk/>
            <pc:sldMk cId="1895790337" sldId="264"/>
            <ac:spMk id="5" creationId="{84A4ADD9-5BF8-D485-BC06-09893AB4239D}"/>
          </ac:spMkLst>
        </pc:spChg>
        <pc:spChg chg="add mod">
          <ac:chgData name="Sanjivani Jadhav" userId="2751bfc8e71a4915" providerId="LiveId" clId="{D799CDAE-4731-4A2A-BE84-EF5B5ECB3E39}" dt="2025-03-24T11:31:04.470" v="2135" actId="1076"/>
          <ac:spMkLst>
            <pc:docMk/>
            <pc:sldMk cId="1895790337" sldId="264"/>
            <ac:spMk id="7" creationId="{374CED29-3EDE-BC43-A2AD-386DD13ADA56}"/>
          </ac:spMkLst>
        </pc:spChg>
        <pc:graphicFrameChg chg="add mod">
          <ac:chgData name="Sanjivani Jadhav" userId="2751bfc8e71a4915" providerId="LiveId" clId="{D799CDAE-4731-4A2A-BE84-EF5B5ECB3E39}" dt="2025-03-24T10:57:54.155" v="1329" actId="14100"/>
          <ac:graphicFrameMkLst>
            <pc:docMk/>
            <pc:sldMk cId="1895790337" sldId="264"/>
            <ac:graphicFrameMk id="2" creationId="{6D0A467B-C119-456C-A4E3-3320905FB3DB}"/>
          </ac:graphicFrameMkLst>
        </pc:graphicFrameChg>
      </pc:sldChg>
      <pc:sldChg chg="addSp delSp modSp del mod">
        <pc:chgData name="Sanjivani Jadhav" userId="2751bfc8e71a4915" providerId="LiveId" clId="{D799CDAE-4731-4A2A-BE84-EF5B5ECB3E39}" dt="2025-03-24T11:20:13.182" v="1769" actId="47"/>
        <pc:sldMkLst>
          <pc:docMk/>
          <pc:sldMk cId="57600508" sldId="265"/>
        </pc:sldMkLst>
      </pc:sldChg>
      <pc:sldChg chg="addSp delSp modSp mod modTransition modAnim">
        <pc:chgData name="Sanjivani Jadhav" userId="2751bfc8e71a4915" providerId="LiveId" clId="{D799CDAE-4731-4A2A-BE84-EF5B5ECB3E39}" dt="2025-03-25T11:10:51.272" v="3763"/>
        <pc:sldMkLst>
          <pc:docMk/>
          <pc:sldMk cId="2867943231" sldId="266"/>
        </pc:sldMkLst>
        <pc:spChg chg="add mod">
          <ac:chgData name="Sanjivani Jadhav" userId="2751bfc8e71a4915" providerId="LiveId" clId="{D799CDAE-4731-4A2A-BE84-EF5B5ECB3E39}" dt="2025-03-24T11:31:41.270" v="2142" actId="1076"/>
          <ac:spMkLst>
            <pc:docMk/>
            <pc:sldMk cId="2867943231" sldId="266"/>
            <ac:spMk id="6" creationId="{93E691F0-48DF-B93F-099A-08599CCB2694}"/>
          </ac:spMkLst>
        </pc:spChg>
        <pc:spChg chg="add mod">
          <ac:chgData name="Sanjivani Jadhav" userId="2751bfc8e71a4915" providerId="LiveId" clId="{D799CDAE-4731-4A2A-BE84-EF5B5ECB3E39}" dt="2025-03-24T11:59:15.496" v="2468" actId="20577"/>
          <ac:spMkLst>
            <pc:docMk/>
            <pc:sldMk cId="2867943231" sldId="266"/>
            <ac:spMk id="9" creationId="{8ED821D7-F982-E6A5-7930-8A19EB98D030}"/>
          </ac:spMkLst>
        </pc:spChg>
        <pc:graphicFrameChg chg="add mod">
          <ac:chgData name="Sanjivani Jadhav" userId="2751bfc8e71a4915" providerId="LiveId" clId="{D799CDAE-4731-4A2A-BE84-EF5B5ECB3E39}" dt="2025-03-24T11:32:19.784" v="2148" actId="1076"/>
          <ac:graphicFrameMkLst>
            <pc:docMk/>
            <pc:sldMk cId="2867943231" sldId="266"/>
            <ac:graphicFrameMk id="4" creationId="{D56D7197-6C4A-48C6-929E-5A4D14A6920F}"/>
          </ac:graphicFrameMkLst>
        </pc:graphicFrameChg>
      </pc:sldChg>
      <pc:sldChg chg="addSp delSp modSp mod modTransition modAnim">
        <pc:chgData name="Sanjivani Jadhav" userId="2751bfc8e71a4915" providerId="LiveId" clId="{D799CDAE-4731-4A2A-BE84-EF5B5ECB3E39}" dt="2025-03-25T11:10:53.641" v="3764"/>
        <pc:sldMkLst>
          <pc:docMk/>
          <pc:sldMk cId="1236750353" sldId="267"/>
        </pc:sldMkLst>
        <pc:spChg chg="add mod">
          <ac:chgData name="Sanjivani Jadhav" userId="2751bfc8e71a4915" providerId="LiveId" clId="{D799CDAE-4731-4A2A-BE84-EF5B5ECB3E39}" dt="2025-03-24T11:32:46.506" v="2154" actId="1076"/>
          <ac:spMkLst>
            <pc:docMk/>
            <pc:sldMk cId="1236750353" sldId="267"/>
            <ac:spMk id="5" creationId="{F5D22146-E4B0-0593-0A72-2AEC99A56BE6}"/>
          </ac:spMkLst>
        </pc:spChg>
        <pc:spChg chg="add mod">
          <ac:chgData name="Sanjivani Jadhav" userId="2751bfc8e71a4915" providerId="LiveId" clId="{D799CDAE-4731-4A2A-BE84-EF5B5ECB3E39}" dt="2025-03-24T12:21:53.604" v="2848" actId="1076"/>
          <ac:spMkLst>
            <pc:docMk/>
            <pc:sldMk cId="1236750353" sldId="267"/>
            <ac:spMk id="7" creationId="{7EB5D992-C3D9-E46A-4B23-BAAF6F9C6A55}"/>
          </ac:spMkLst>
        </pc:spChg>
        <pc:graphicFrameChg chg="add mod">
          <ac:chgData name="Sanjivani Jadhav" userId="2751bfc8e71a4915" providerId="LiveId" clId="{D799CDAE-4731-4A2A-BE84-EF5B5ECB3E39}" dt="2025-03-24T11:33:08.119" v="2157" actId="14100"/>
          <ac:graphicFrameMkLst>
            <pc:docMk/>
            <pc:sldMk cId="1236750353" sldId="267"/>
            <ac:graphicFrameMk id="2" creationId="{DD6A48D9-3540-4D2E-B92A-C7EBCF1CA2C0}"/>
          </ac:graphicFrameMkLst>
        </pc:graphicFrameChg>
      </pc:sldChg>
      <pc:sldChg chg="addSp modSp del mod">
        <pc:chgData name="Sanjivani Jadhav" userId="2751bfc8e71a4915" providerId="LiveId" clId="{D799CDAE-4731-4A2A-BE84-EF5B5ECB3E39}" dt="2025-03-24T10:08:58.573" v="150" actId="47"/>
        <pc:sldMkLst>
          <pc:docMk/>
          <pc:sldMk cId="3115242018" sldId="268"/>
        </pc:sldMkLst>
      </pc:sldChg>
      <pc:sldChg chg="addSp delSp modSp mod modTransition modAnim">
        <pc:chgData name="Sanjivani Jadhav" userId="2751bfc8e71a4915" providerId="LiveId" clId="{D799CDAE-4731-4A2A-BE84-EF5B5ECB3E39}" dt="2025-03-25T11:10:56.327" v="3765"/>
        <pc:sldMkLst>
          <pc:docMk/>
          <pc:sldMk cId="1915151170" sldId="269"/>
        </pc:sldMkLst>
        <pc:spChg chg="add mod">
          <ac:chgData name="Sanjivani Jadhav" userId="2751bfc8e71a4915" providerId="LiveId" clId="{D799CDAE-4731-4A2A-BE84-EF5B5ECB3E39}" dt="2025-03-24T11:34:13.953" v="2194" actId="20577"/>
          <ac:spMkLst>
            <pc:docMk/>
            <pc:sldMk cId="1915151170" sldId="269"/>
            <ac:spMk id="5" creationId="{20C71921-1774-4347-0F1F-EB71AA7EE081}"/>
          </ac:spMkLst>
        </pc:spChg>
        <pc:spChg chg="add mod">
          <ac:chgData name="Sanjivani Jadhav" userId="2751bfc8e71a4915" providerId="LiveId" clId="{D799CDAE-4731-4A2A-BE84-EF5B5ECB3E39}" dt="2025-03-24T12:39:52.962" v="3096" actId="20577"/>
          <ac:spMkLst>
            <pc:docMk/>
            <pc:sldMk cId="1915151170" sldId="269"/>
            <ac:spMk id="25" creationId="{F33336D7-4D77-3D51-CD5F-755EBD7F0C23}"/>
          </ac:spMkLst>
        </pc:spChg>
        <pc:spChg chg="add mod">
          <ac:chgData name="Sanjivani Jadhav" userId="2751bfc8e71a4915" providerId="LiveId" clId="{D799CDAE-4731-4A2A-BE84-EF5B5ECB3E39}" dt="2025-03-24T12:41:06.689" v="3109" actId="1076"/>
          <ac:spMkLst>
            <pc:docMk/>
            <pc:sldMk cId="1915151170" sldId="269"/>
            <ac:spMk id="27" creationId="{56E9A23E-A4B1-B76E-382C-E7143DB83E12}"/>
          </ac:spMkLst>
        </pc:spChg>
        <pc:graphicFrameChg chg="add mod">
          <ac:chgData name="Sanjivani Jadhav" userId="2751bfc8e71a4915" providerId="LiveId" clId="{D799CDAE-4731-4A2A-BE84-EF5B5ECB3E39}" dt="2025-03-24T11:34:26.963" v="2196" actId="14100"/>
          <ac:graphicFrameMkLst>
            <pc:docMk/>
            <pc:sldMk cId="1915151170" sldId="269"/>
            <ac:graphicFrameMk id="2" creationId="{317A302C-DB62-F881-F55D-2F249D4D054C}"/>
          </ac:graphicFrameMkLst>
        </pc:graphicFrameChg>
      </pc:sldChg>
      <pc:sldChg chg="addSp delSp modSp mod ord modTransition modAnim">
        <pc:chgData name="Sanjivani Jadhav" userId="2751bfc8e71a4915" providerId="LiveId" clId="{D799CDAE-4731-4A2A-BE84-EF5B5ECB3E39}" dt="2025-03-25T11:10:44.069" v="3762"/>
        <pc:sldMkLst>
          <pc:docMk/>
          <pc:sldMk cId="201522150" sldId="270"/>
        </pc:sldMkLst>
        <pc:spChg chg="add mod">
          <ac:chgData name="Sanjivani Jadhav" userId="2751bfc8e71a4915" providerId="LiveId" clId="{D799CDAE-4731-4A2A-BE84-EF5B5ECB3E39}" dt="2025-03-24T11:20:31.880" v="1771" actId="1076"/>
          <ac:spMkLst>
            <pc:docMk/>
            <pc:sldMk cId="201522150" sldId="270"/>
            <ac:spMk id="4" creationId="{9AE9FC45-3EB7-B790-6113-1ACDC2B42F9A}"/>
          </ac:spMkLst>
        </pc:spChg>
        <pc:spChg chg="add mod">
          <ac:chgData name="Sanjivani Jadhav" userId="2751bfc8e71a4915" providerId="LiveId" clId="{D799CDAE-4731-4A2A-BE84-EF5B5ECB3E39}" dt="2025-03-24T11:31:17.482" v="2136" actId="1076"/>
          <ac:spMkLst>
            <pc:docMk/>
            <pc:sldMk cId="201522150" sldId="270"/>
            <ac:spMk id="6" creationId="{0329C8A3-BFC5-CCB1-FBAE-09C162723E50}"/>
          </ac:spMkLst>
        </pc:spChg>
        <pc:graphicFrameChg chg="add mod">
          <ac:chgData name="Sanjivani Jadhav" userId="2751bfc8e71a4915" providerId="LiveId" clId="{D799CDAE-4731-4A2A-BE84-EF5B5ECB3E39}" dt="2025-03-24T11:20:43.981" v="1773" actId="14100"/>
          <ac:graphicFrameMkLst>
            <pc:docMk/>
            <pc:sldMk cId="201522150" sldId="270"/>
            <ac:graphicFrameMk id="2" creationId="{0602B3F2-2DC5-5A8F-B1A1-96E71FDE068B}"/>
          </ac:graphicFrameMkLst>
        </pc:graphicFrameChg>
      </pc:sldChg>
      <pc:sldChg chg="addSp delSp modSp mod ord modTransition modAnim">
        <pc:chgData name="Sanjivani Jadhav" userId="2751bfc8e71a4915" providerId="LiveId" clId="{D799CDAE-4731-4A2A-BE84-EF5B5ECB3E39}" dt="2025-03-25T11:11:11.588" v="3769"/>
        <pc:sldMkLst>
          <pc:docMk/>
          <pc:sldMk cId="1438472097" sldId="271"/>
        </pc:sldMkLst>
        <pc:spChg chg="add mod">
          <ac:chgData name="Sanjivani Jadhav" userId="2751bfc8e71a4915" providerId="LiveId" clId="{D799CDAE-4731-4A2A-BE84-EF5B5ECB3E39}" dt="2025-03-24T12:47:45.294" v="3142" actId="20577"/>
          <ac:spMkLst>
            <pc:docMk/>
            <pc:sldMk cId="1438472097" sldId="271"/>
            <ac:spMk id="4" creationId="{BD82A832-984B-99AF-0333-98A788E02FEE}"/>
          </ac:spMkLst>
        </pc:spChg>
      </pc:sldChg>
      <pc:sldChg chg="addSp delSp modSp mod modTransition modAnim">
        <pc:chgData name="Sanjivani Jadhav" userId="2751bfc8e71a4915" providerId="LiveId" clId="{D799CDAE-4731-4A2A-BE84-EF5B5ECB3E39}" dt="2025-03-25T11:10:59.144" v="3766"/>
        <pc:sldMkLst>
          <pc:docMk/>
          <pc:sldMk cId="2382535269" sldId="272"/>
        </pc:sldMkLst>
        <pc:spChg chg="add mod">
          <ac:chgData name="Sanjivani Jadhav" userId="2751bfc8e71a4915" providerId="LiveId" clId="{D799CDAE-4731-4A2A-BE84-EF5B5ECB3E39}" dt="2025-03-24T12:56:22.093" v="3245" actId="1076"/>
          <ac:spMkLst>
            <pc:docMk/>
            <pc:sldMk cId="2382535269" sldId="272"/>
            <ac:spMk id="4" creationId="{82D3EB6C-99FA-F0FA-EBF8-C8F169940FE7}"/>
          </ac:spMkLst>
        </pc:spChg>
        <pc:spChg chg="add mod">
          <ac:chgData name="Sanjivani Jadhav" userId="2751bfc8e71a4915" providerId="LiveId" clId="{D799CDAE-4731-4A2A-BE84-EF5B5ECB3E39}" dt="2025-03-24T12:52:46.209" v="3178" actId="1076"/>
          <ac:spMkLst>
            <pc:docMk/>
            <pc:sldMk cId="2382535269" sldId="272"/>
            <ac:spMk id="5" creationId="{A505A1B7-C086-210C-6264-4A81FC950616}"/>
          </ac:spMkLst>
        </pc:spChg>
      </pc:sldChg>
      <pc:sldChg chg="addSp delSp modSp mod modTransition modAnim">
        <pc:chgData name="Sanjivani Jadhav" userId="2751bfc8e71a4915" providerId="LiveId" clId="{D799CDAE-4731-4A2A-BE84-EF5B5ECB3E39}" dt="2025-03-25T11:11:01.660" v="3767"/>
        <pc:sldMkLst>
          <pc:docMk/>
          <pc:sldMk cId="2576533202" sldId="273"/>
        </pc:sldMkLst>
        <pc:spChg chg="add mod">
          <ac:chgData name="Sanjivani Jadhav" userId="2751bfc8e71a4915" providerId="LiveId" clId="{D799CDAE-4731-4A2A-BE84-EF5B5ECB3E39}" dt="2025-03-24T12:58:30.469" v="3287" actId="1076"/>
          <ac:spMkLst>
            <pc:docMk/>
            <pc:sldMk cId="2576533202" sldId="273"/>
            <ac:spMk id="4" creationId="{3D19F47A-0AC9-E746-7EB2-75208588ACC8}"/>
          </ac:spMkLst>
        </pc:spChg>
        <pc:spChg chg="add mod">
          <ac:chgData name="Sanjivani Jadhav" userId="2751bfc8e71a4915" providerId="LiveId" clId="{D799CDAE-4731-4A2A-BE84-EF5B5ECB3E39}" dt="2025-03-24T12:58:38.709" v="3288" actId="1076"/>
          <ac:spMkLst>
            <pc:docMk/>
            <pc:sldMk cId="2576533202" sldId="273"/>
            <ac:spMk id="6" creationId="{0393A94E-B75C-9534-4407-783D913C5B1D}"/>
          </ac:spMkLst>
        </pc:spChg>
      </pc:sldChg>
      <pc:sldChg chg="addSp delSp modSp mod modTransition modAnim">
        <pc:chgData name="Sanjivani Jadhav" userId="2751bfc8e71a4915" providerId="LiveId" clId="{D799CDAE-4731-4A2A-BE84-EF5B5ECB3E39}" dt="2025-03-25T11:11:08.212" v="3768"/>
        <pc:sldMkLst>
          <pc:docMk/>
          <pc:sldMk cId="3782452185" sldId="274"/>
        </pc:sldMkLst>
        <pc:spChg chg="add mod">
          <ac:chgData name="Sanjivani Jadhav" userId="2751bfc8e71a4915" providerId="LiveId" clId="{D799CDAE-4731-4A2A-BE84-EF5B5ECB3E39}" dt="2025-03-24T12:59:28.016" v="3297" actId="1076"/>
          <ac:spMkLst>
            <pc:docMk/>
            <pc:sldMk cId="3782452185" sldId="274"/>
            <ac:spMk id="4" creationId="{147B5F0B-83EF-8E25-B3EE-C5BDE766B323}"/>
          </ac:spMkLst>
        </pc:spChg>
      </pc:sldChg>
      <pc:sldChg chg="addSp delSp modSp mod modTransition modAnim setClrOvrMap">
        <pc:chgData name="Sanjivani Jadhav" userId="2751bfc8e71a4915" providerId="LiveId" clId="{D799CDAE-4731-4A2A-BE84-EF5B5ECB3E39}" dt="2025-03-25T11:11:15.172" v="3770"/>
        <pc:sldMkLst>
          <pc:docMk/>
          <pc:sldMk cId="3457720879" sldId="275"/>
        </pc:sldMkLst>
        <pc:spChg chg="add mod">
          <ac:chgData name="Sanjivani Jadhav" userId="2751bfc8e71a4915" providerId="LiveId" clId="{D799CDAE-4731-4A2A-BE84-EF5B5ECB3E39}" dt="2025-03-24T13:06:53.854" v="3401" actId="26606"/>
          <ac:spMkLst>
            <pc:docMk/>
            <pc:sldMk cId="3457720879" sldId="275"/>
            <ac:spMk id="9" creationId="{DADF98F4-8B0B-1897-816E-B7CD4663F6D5}"/>
          </ac:spMkLst>
        </pc:spChg>
        <pc:spChg chg="add">
          <ac:chgData name="Sanjivani Jadhav" userId="2751bfc8e71a4915" providerId="LiveId" clId="{D799CDAE-4731-4A2A-BE84-EF5B5ECB3E39}" dt="2025-03-24T13:06:53.854" v="3401" actId="26606"/>
          <ac:spMkLst>
            <pc:docMk/>
            <pc:sldMk cId="3457720879" sldId="275"/>
            <ac:spMk id="44" creationId="{A8384FB5-9ADC-4DDC-881B-597D56F5B15D}"/>
          </ac:spMkLst>
        </pc:spChg>
        <pc:spChg chg="add">
          <ac:chgData name="Sanjivani Jadhav" userId="2751bfc8e71a4915" providerId="LiveId" clId="{D799CDAE-4731-4A2A-BE84-EF5B5ECB3E39}" dt="2025-03-24T13:06:53.854" v="3401" actId="26606"/>
          <ac:spMkLst>
            <pc:docMk/>
            <pc:sldMk cId="3457720879" sldId="275"/>
            <ac:spMk id="45" creationId="{1199E1B1-A8C0-4FE8-A5A8-1CB41D69F857}"/>
          </ac:spMkLst>
        </pc:spChg>
        <pc:spChg chg="add">
          <ac:chgData name="Sanjivani Jadhav" userId="2751bfc8e71a4915" providerId="LiveId" clId="{D799CDAE-4731-4A2A-BE84-EF5B5ECB3E39}" dt="2025-03-24T13:06:53.854" v="3401" actId="26606"/>
          <ac:spMkLst>
            <pc:docMk/>
            <pc:sldMk cId="3457720879" sldId="275"/>
            <ac:spMk id="46" creationId="{84A8DE83-DE75-4B41-9DB4-A7EC0B0DEC0B}"/>
          </ac:spMkLst>
        </pc:spChg>
        <pc:spChg chg="add">
          <ac:chgData name="Sanjivani Jadhav" userId="2751bfc8e71a4915" providerId="LiveId" clId="{D799CDAE-4731-4A2A-BE84-EF5B5ECB3E39}" dt="2025-03-24T13:06:53.854" v="3401" actId="26606"/>
          <ac:spMkLst>
            <pc:docMk/>
            <pc:sldMk cId="3457720879" sldId="275"/>
            <ac:spMk id="48" creationId="{A7009A0A-BEF5-4EAC-AF15-E4F9F002E239}"/>
          </ac:spMkLst>
        </pc:spChg>
        <pc:picChg chg="add mod ord modCrop">
          <ac:chgData name="Sanjivani Jadhav" userId="2751bfc8e71a4915" providerId="LiveId" clId="{D799CDAE-4731-4A2A-BE84-EF5B5ECB3E39}" dt="2025-03-24T13:07:11.752" v="3405" actId="14100"/>
          <ac:picMkLst>
            <pc:docMk/>
            <pc:sldMk cId="3457720879" sldId="275"/>
            <ac:picMk id="7" creationId="{8A8B0819-94C6-E06A-23A0-07BCF20B728D}"/>
          </ac:picMkLst>
        </pc:picChg>
      </pc:sldChg>
      <pc:sldChg chg="addSp delSp modSp mod modTransition modAnim">
        <pc:chgData name="Sanjivani Jadhav" userId="2751bfc8e71a4915" providerId="LiveId" clId="{D799CDAE-4731-4A2A-BE84-EF5B5ECB3E39}" dt="2025-03-25T11:11:18.353" v="3771"/>
        <pc:sldMkLst>
          <pc:docMk/>
          <pc:sldMk cId="1558193879" sldId="276"/>
        </pc:sldMkLst>
        <pc:spChg chg="add mod">
          <ac:chgData name="Sanjivani Jadhav" userId="2751bfc8e71a4915" providerId="LiveId" clId="{D799CDAE-4731-4A2A-BE84-EF5B5ECB3E39}" dt="2025-03-24T13:11:23.858" v="3434" actId="26606"/>
          <ac:spMkLst>
            <pc:docMk/>
            <pc:sldMk cId="1558193879" sldId="276"/>
            <ac:spMk id="4" creationId="{71BCF8CD-41A6-D58F-7F72-9901D76D817B}"/>
          </ac:spMkLst>
        </pc:spChg>
        <pc:spChg chg="add">
          <ac:chgData name="Sanjivani Jadhav" userId="2751bfc8e71a4915" providerId="LiveId" clId="{D799CDAE-4731-4A2A-BE84-EF5B5ECB3E39}" dt="2025-03-24T13:11:23.858" v="3434" actId="26606"/>
          <ac:spMkLst>
            <pc:docMk/>
            <pc:sldMk cId="1558193879" sldId="276"/>
            <ac:spMk id="19" creationId="{A8384FB5-9ADC-4DDC-881B-597D56F5B15D}"/>
          </ac:spMkLst>
        </pc:spChg>
        <pc:spChg chg="add">
          <ac:chgData name="Sanjivani Jadhav" userId="2751bfc8e71a4915" providerId="LiveId" clId="{D799CDAE-4731-4A2A-BE84-EF5B5ECB3E39}" dt="2025-03-24T13:11:23.858" v="3434" actId="26606"/>
          <ac:spMkLst>
            <pc:docMk/>
            <pc:sldMk cId="1558193879" sldId="276"/>
            <ac:spMk id="21" creationId="{1199E1B1-A8C0-4FE8-A5A8-1CB41D69F857}"/>
          </ac:spMkLst>
        </pc:spChg>
        <pc:spChg chg="add">
          <ac:chgData name="Sanjivani Jadhav" userId="2751bfc8e71a4915" providerId="LiveId" clId="{D799CDAE-4731-4A2A-BE84-EF5B5ECB3E39}" dt="2025-03-24T13:11:23.858" v="3434" actId="26606"/>
          <ac:spMkLst>
            <pc:docMk/>
            <pc:sldMk cId="1558193879" sldId="276"/>
            <ac:spMk id="23" creationId="{84A8DE83-DE75-4B41-9DB4-A7EC0B0DEC0B}"/>
          </ac:spMkLst>
        </pc:spChg>
        <pc:spChg chg="add">
          <ac:chgData name="Sanjivani Jadhav" userId="2751bfc8e71a4915" providerId="LiveId" clId="{D799CDAE-4731-4A2A-BE84-EF5B5ECB3E39}" dt="2025-03-24T13:11:23.858" v="3434" actId="26606"/>
          <ac:spMkLst>
            <pc:docMk/>
            <pc:sldMk cId="1558193879" sldId="276"/>
            <ac:spMk id="25" creationId="{A7009A0A-BEF5-4EAC-AF15-E4F9F002E239}"/>
          </ac:spMkLst>
        </pc:spChg>
        <pc:picChg chg="add mod modCrop">
          <ac:chgData name="Sanjivani Jadhav" userId="2751bfc8e71a4915" providerId="LiveId" clId="{D799CDAE-4731-4A2A-BE84-EF5B5ECB3E39}" dt="2025-03-24T13:12:04.144" v="3445" actId="14100"/>
          <ac:picMkLst>
            <pc:docMk/>
            <pc:sldMk cId="1558193879" sldId="276"/>
            <ac:picMk id="6" creationId="{3CB60195-F09C-4509-C260-2BD9065700EC}"/>
          </ac:picMkLst>
        </pc:picChg>
      </pc:sldChg>
      <pc:sldChg chg="delSp add del setBg delDesignElem">
        <pc:chgData name="Sanjivani Jadhav" userId="2751bfc8e71a4915" providerId="LiveId" clId="{D799CDAE-4731-4A2A-BE84-EF5B5ECB3E39}" dt="2025-03-24T13:00:31.911" v="3317" actId="47"/>
        <pc:sldMkLst>
          <pc:docMk/>
          <pc:sldMk cId="1042894901" sldId="277"/>
        </pc:sldMkLst>
      </pc:sldChg>
      <pc:sldChg chg="delSp add del setBg delDesignElem">
        <pc:chgData name="Sanjivani Jadhav" userId="2751bfc8e71a4915" providerId="LiveId" clId="{D799CDAE-4731-4A2A-BE84-EF5B5ECB3E39}" dt="2025-03-24T13:00:04.924" v="3309" actId="47"/>
        <pc:sldMkLst>
          <pc:docMk/>
          <pc:sldMk cId="1073199662" sldId="277"/>
        </pc:sldMkLst>
      </pc:sldChg>
      <pc:sldChg chg="addSp delSp modSp add del mod setBg delDesignElem">
        <pc:chgData name="Sanjivani Jadhav" userId="2751bfc8e71a4915" providerId="LiveId" clId="{D799CDAE-4731-4A2A-BE84-EF5B5ECB3E39}" dt="2025-03-24T11:16:46.288" v="1736" actId="47"/>
        <pc:sldMkLst>
          <pc:docMk/>
          <pc:sldMk cId="2516690439" sldId="277"/>
        </pc:sldMkLst>
      </pc:sldChg>
      <pc:sldChg chg="delSp add del setBg delDesignElem">
        <pc:chgData name="Sanjivani Jadhav" userId="2751bfc8e71a4915" providerId="LiveId" clId="{D799CDAE-4731-4A2A-BE84-EF5B5ECB3E39}" dt="2025-03-24T13:00:50.108" v="3329" actId="47"/>
        <pc:sldMkLst>
          <pc:docMk/>
          <pc:sldMk cId="2578195844" sldId="277"/>
        </pc:sldMkLst>
      </pc:sldChg>
      <pc:sldChg chg="delSp add del setBg delDesignElem">
        <pc:chgData name="Sanjivani Jadhav" userId="2751bfc8e71a4915" providerId="LiveId" clId="{D799CDAE-4731-4A2A-BE84-EF5B5ECB3E39}" dt="2025-03-24T13:01:10.790" v="3335" actId="47"/>
        <pc:sldMkLst>
          <pc:docMk/>
          <pc:sldMk cId="2633682480" sldId="277"/>
        </pc:sldMkLst>
      </pc:sldChg>
      <pc:sldChg chg="new del">
        <pc:chgData name="Sanjivani Jadhav" userId="2751bfc8e71a4915" providerId="LiveId" clId="{D799CDAE-4731-4A2A-BE84-EF5B5ECB3E39}" dt="2025-03-24T13:00:16.589" v="3314" actId="47"/>
        <pc:sldMkLst>
          <pc:docMk/>
          <pc:sldMk cId="3186825430" sldId="277"/>
        </pc:sldMkLst>
      </pc:sldChg>
      <pc:sldChg chg="addSp modSp new mod modTransition setBg modAnim">
        <pc:chgData name="Sanjivani Jadhav" userId="2751bfc8e71a4915" providerId="LiveId" clId="{D799CDAE-4731-4A2A-BE84-EF5B5ECB3E39}" dt="2025-03-25T11:11:24.583" v="3772"/>
        <pc:sldMkLst>
          <pc:docMk/>
          <pc:sldMk cId="4113112965" sldId="277"/>
        </pc:sldMkLst>
        <pc:spChg chg="add mod">
          <ac:chgData name="Sanjivani Jadhav" userId="2751bfc8e71a4915" providerId="LiveId" clId="{D799CDAE-4731-4A2A-BE84-EF5B5ECB3E39}" dt="2025-03-24T13:13:00.442" v="3472" actId="26606"/>
          <ac:spMkLst>
            <pc:docMk/>
            <pc:sldMk cId="4113112965" sldId="277"/>
            <ac:spMk id="2" creationId="{100C1AA3-C50B-0865-75BC-F611B74F23A8}"/>
          </ac:spMkLst>
        </pc:spChg>
        <pc:spChg chg="add">
          <ac:chgData name="Sanjivani Jadhav" userId="2751bfc8e71a4915" providerId="LiveId" clId="{D799CDAE-4731-4A2A-BE84-EF5B5ECB3E39}" dt="2025-03-24T13:13:00.442" v="3472" actId="26606"/>
          <ac:spMkLst>
            <pc:docMk/>
            <pc:sldMk cId="4113112965" sldId="277"/>
            <ac:spMk id="9" creationId="{A8384FB5-9ADC-4DDC-881B-597D56F5B15D}"/>
          </ac:spMkLst>
        </pc:spChg>
        <pc:spChg chg="add">
          <ac:chgData name="Sanjivani Jadhav" userId="2751bfc8e71a4915" providerId="LiveId" clId="{D799CDAE-4731-4A2A-BE84-EF5B5ECB3E39}" dt="2025-03-24T13:13:00.442" v="3472" actId="26606"/>
          <ac:spMkLst>
            <pc:docMk/>
            <pc:sldMk cId="4113112965" sldId="277"/>
            <ac:spMk id="11" creationId="{1199E1B1-A8C0-4FE8-A5A8-1CB41D69F857}"/>
          </ac:spMkLst>
        </pc:spChg>
        <pc:spChg chg="add">
          <ac:chgData name="Sanjivani Jadhav" userId="2751bfc8e71a4915" providerId="LiveId" clId="{D799CDAE-4731-4A2A-BE84-EF5B5ECB3E39}" dt="2025-03-24T13:13:00.442" v="3472" actId="26606"/>
          <ac:spMkLst>
            <pc:docMk/>
            <pc:sldMk cId="4113112965" sldId="277"/>
            <ac:spMk id="13" creationId="{84A8DE83-DE75-4B41-9DB4-A7EC0B0DEC0B}"/>
          </ac:spMkLst>
        </pc:spChg>
        <pc:spChg chg="add">
          <ac:chgData name="Sanjivani Jadhav" userId="2751bfc8e71a4915" providerId="LiveId" clId="{D799CDAE-4731-4A2A-BE84-EF5B5ECB3E39}" dt="2025-03-24T13:13:00.442" v="3472" actId="26606"/>
          <ac:spMkLst>
            <pc:docMk/>
            <pc:sldMk cId="4113112965" sldId="277"/>
            <ac:spMk id="15" creationId="{A7009A0A-BEF5-4EAC-AF15-E4F9F002E239}"/>
          </ac:spMkLst>
        </pc:spChg>
        <pc:picChg chg="add mod modCrop">
          <ac:chgData name="Sanjivani Jadhav" userId="2751bfc8e71a4915" providerId="LiveId" clId="{D799CDAE-4731-4A2A-BE84-EF5B5ECB3E39}" dt="2025-03-24T13:13:43.180" v="3480" actId="14100"/>
          <ac:picMkLst>
            <pc:docMk/>
            <pc:sldMk cId="4113112965" sldId="277"/>
            <ac:picMk id="4" creationId="{D8B0F767-9AD7-739E-3058-0127A9381E1F}"/>
          </ac:picMkLst>
        </pc:picChg>
      </pc:sldChg>
      <pc:sldChg chg="delSp add del setBg delDesignElem">
        <pc:chgData name="Sanjivani Jadhav" userId="2751bfc8e71a4915" providerId="LiveId" clId="{D799CDAE-4731-4A2A-BE84-EF5B5ECB3E39}" dt="2025-03-24T13:01:09.285" v="3334" actId="47"/>
        <pc:sldMkLst>
          <pc:docMk/>
          <pc:sldMk cId="57558182" sldId="278"/>
        </pc:sldMkLst>
      </pc:sldChg>
      <pc:sldChg chg="delSp add del setBg delDesignElem">
        <pc:chgData name="Sanjivani Jadhav" userId="2751bfc8e71a4915" providerId="LiveId" clId="{D799CDAE-4731-4A2A-BE84-EF5B5ECB3E39}" dt="2025-03-24T13:00:06.642" v="3310" actId="47"/>
        <pc:sldMkLst>
          <pc:docMk/>
          <pc:sldMk cId="494710463" sldId="278"/>
        </pc:sldMkLst>
      </pc:sldChg>
      <pc:sldChg chg="addSp delSp modSp new mod modTransition setBg modAnim">
        <pc:chgData name="Sanjivani Jadhav" userId="2751bfc8e71a4915" providerId="LiveId" clId="{D799CDAE-4731-4A2A-BE84-EF5B5ECB3E39}" dt="2025-03-25T11:11:27.443" v="3773"/>
        <pc:sldMkLst>
          <pc:docMk/>
          <pc:sldMk cId="616854620" sldId="278"/>
        </pc:sldMkLst>
        <pc:spChg chg="add mod">
          <ac:chgData name="Sanjivani Jadhav" userId="2751bfc8e71a4915" providerId="LiveId" clId="{D799CDAE-4731-4A2A-BE84-EF5B5ECB3E39}" dt="2025-03-24T14:30:01.735" v="3581" actId="26606"/>
          <ac:spMkLst>
            <pc:docMk/>
            <pc:sldMk cId="616854620" sldId="278"/>
            <ac:spMk id="2" creationId="{DD69CC86-DECA-1278-5C90-1B6EE9E16AEE}"/>
          </ac:spMkLst>
        </pc:spChg>
        <pc:spChg chg="add">
          <ac:chgData name="Sanjivani Jadhav" userId="2751bfc8e71a4915" providerId="LiveId" clId="{D799CDAE-4731-4A2A-BE84-EF5B5ECB3E39}" dt="2025-03-24T14:30:01.735" v="3581" actId="26606"/>
          <ac:spMkLst>
            <pc:docMk/>
            <pc:sldMk cId="616854620" sldId="278"/>
            <ac:spMk id="30" creationId="{2151139A-886F-4B97-8815-729AD3831BBD}"/>
          </ac:spMkLst>
        </pc:spChg>
        <pc:spChg chg="add">
          <ac:chgData name="Sanjivani Jadhav" userId="2751bfc8e71a4915" providerId="LiveId" clId="{D799CDAE-4731-4A2A-BE84-EF5B5ECB3E39}" dt="2025-03-24T14:30:01.735" v="3581" actId="26606"/>
          <ac:spMkLst>
            <pc:docMk/>
            <pc:sldMk cId="616854620" sldId="278"/>
            <ac:spMk id="34" creationId="{15F33878-D502-4FFA-8ACE-F2AECDB2A23F}"/>
          </ac:spMkLst>
        </pc:spChg>
        <pc:spChg chg="add">
          <ac:chgData name="Sanjivani Jadhav" userId="2751bfc8e71a4915" providerId="LiveId" clId="{D799CDAE-4731-4A2A-BE84-EF5B5ECB3E39}" dt="2025-03-24T14:30:01.735" v="3581" actId="26606"/>
          <ac:spMkLst>
            <pc:docMk/>
            <pc:sldMk cId="616854620" sldId="278"/>
            <ac:spMk id="36" creationId="{D3539FEE-81D3-4406-802E-60B20B16F4F6}"/>
          </ac:spMkLst>
        </pc:spChg>
        <pc:picChg chg="add mod ord modCrop">
          <ac:chgData name="Sanjivani Jadhav" userId="2751bfc8e71a4915" providerId="LiveId" clId="{D799CDAE-4731-4A2A-BE84-EF5B5ECB3E39}" dt="2025-03-24T14:31:01.344" v="3596" actId="14100"/>
          <ac:picMkLst>
            <pc:docMk/>
            <pc:sldMk cId="616854620" sldId="278"/>
            <ac:picMk id="8" creationId="{227B3845-875D-83C0-707C-FC5F74E01C36}"/>
          </ac:picMkLst>
        </pc:picChg>
        <pc:picChg chg="add mod modCrop">
          <ac:chgData name="Sanjivani Jadhav" userId="2751bfc8e71a4915" providerId="LiveId" clId="{D799CDAE-4731-4A2A-BE84-EF5B5ECB3E39}" dt="2025-03-24T14:30:49.466" v="3593" actId="208"/>
          <ac:picMkLst>
            <pc:docMk/>
            <pc:sldMk cId="616854620" sldId="278"/>
            <ac:picMk id="10" creationId="{B6AD7F91-1F2B-3340-A4FE-36BD0FD7A396}"/>
          </ac:picMkLst>
        </pc:picChg>
      </pc:sldChg>
      <pc:sldChg chg="delSp add del setBg delDesignElem">
        <pc:chgData name="Sanjivani Jadhav" userId="2751bfc8e71a4915" providerId="LiveId" clId="{D799CDAE-4731-4A2A-BE84-EF5B5ECB3E39}" dt="2025-03-24T13:00:49.139" v="3328" actId="47"/>
        <pc:sldMkLst>
          <pc:docMk/>
          <pc:sldMk cId="1632552451" sldId="278"/>
        </pc:sldMkLst>
      </pc:sldChg>
      <pc:sldChg chg="delSp add del setBg delDesignElem">
        <pc:chgData name="Sanjivani Jadhav" userId="2751bfc8e71a4915" providerId="LiveId" clId="{D799CDAE-4731-4A2A-BE84-EF5B5ECB3E39}" dt="2025-03-24T13:00:07.950" v="3311" actId="47"/>
        <pc:sldMkLst>
          <pc:docMk/>
          <pc:sldMk cId="1351002104" sldId="279"/>
        </pc:sldMkLst>
      </pc:sldChg>
      <pc:sldChg chg="addSp modSp new mod modTransition setBg modAnim">
        <pc:chgData name="Sanjivani Jadhav" userId="2751bfc8e71a4915" providerId="LiveId" clId="{D799CDAE-4731-4A2A-BE84-EF5B5ECB3E39}" dt="2025-03-25T11:11:32.640" v="3775"/>
        <pc:sldMkLst>
          <pc:docMk/>
          <pc:sldMk cId="3205298110" sldId="279"/>
        </pc:sldMkLst>
        <pc:spChg chg="add">
          <ac:chgData name="Sanjivani Jadhav" userId="2751bfc8e71a4915" providerId="LiveId" clId="{D799CDAE-4731-4A2A-BE84-EF5B5ECB3E39}" dt="2025-03-24T14:36:36.305" v="3665" actId="26606"/>
          <ac:spMkLst>
            <pc:docMk/>
            <pc:sldMk cId="3205298110" sldId="279"/>
            <ac:spMk id="8" creationId="{AB8C311F-7253-4AED-9701-7FC0708C41C7}"/>
          </ac:spMkLst>
        </pc:spChg>
        <pc:spChg chg="add">
          <ac:chgData name="Sanjivani Jadhav" userId="2751bfc8e71a4915" providerId="LiveId" clId="{D799CDAE-4731-4A2A-BE84-EF5B5ECB3E39}" dt="2025-03-24T14:36:36.305" v="3665" actId="26606"/>
          <ac:spMkLst>
            <pc:docMk/>
            <pc:sldMk cId="3205298110" sldId="279"/>
            <ac:spMk id="10" creationId="{E2384209-CB15-4CDF-9D31-C44FD9A3F20D}"/>
          </ac:spMkLst>
        </pc:spChg>
        <pc:spChg chg="add">
          <ac:chgData name="Sanjivani Jadhav" userId="2751bfc8e71a4915" providerId="LiveId" clId="{D799CDAE-4731-4A2A-BE84-EF5B5ECB3E39}" dt="2025-03-24T14:36:36.305" v="3665" actId="26606"/>
          <ac:spMkLst>
            <pc:docMk/>
            <pc:sldMk cId="3205298110" sldId="279"/>
            <ac:spMk id="12" creationId="{2633B3B5-CC90-43F0-8714-D31D1F3F0209}"/>
          </ac:spMkLst>
        </pc:spChg>
        <pc:spChg chg="add">
          <ac:chgData name="Sanjivani Jadhav" userId="2751bfc8e71a4915" providerId="LiveId" clId="{D799CDAE-4731-4A2A-BE84-EF5B5ECB3E39}" dt="2025-03-24T14:36:36.305" v="3665" actId="26606"/>
          <ac:spMkLst>
            <pc:docMk/>
            <pc:sldMk cId="3205298110" sldId="279"/>
            <ac:spMk id="14" creationId="{A8D57A06-A426-446D-B02C-A2DC6B62E45E}"/>
          </ac:spMkLst>
        </pc:spChg>
        <pc:picChg chg="add mod modCrop">
          <ac:chgData name="Sanjivani Jadhav" userId="2751bfc8e71a4915" providerId="LiveId" clId="{D799CDAE-4731-4A2A-BE84-EF5B5ECB3E39}" dt="2025-03-24T14:37:34.134" v="3685" actId="208"/>
          <ac:picMkLst>
            <pc:docMk/>
            <pc:sldMk cId="3205298110" sldId="279"/>
            <ac:picMk id="3" creationId="{E3950267-62DA-55C5-9C8C-28E2D8E2B7AE}"/>
          </ac:picMkLst>
        </pc:picChg>
        <pc:picChg chg="add mod modCrop">
          <ac:chgData name="Sanjivani Jadhav" userId="2751bfc8e71a4915" providerId="LiveId" clId="{D799CDAE-4731-4A2A-BE84-EF5B5ECB3E39}" dt="2025-03-24T14:37:57.006" v="3692" actId="208"/>
          <ac:picMkLst>
            <pc:docMk/>
            <pc:sldMk cId="3205298110" sldId="279"/>
            <ac:picMk id="5" creationId="{4774C232-D345-E5BF-6C14-19D2C003DD38}"/>
          </ac:picMkLst>
        </pc:picChg>
      </pc:sldChg>
      <pc:sldChg chg="delSp add del setBg delDesignElem">
        <pc:chgData name="Sanjivani Jadhav" userId="2751bfc8e71a4915" providerId="LiveId" clId="{D799CDAE-4731-4A2A-BE84-EF5B5ECB3E39}" dt="2025-03-24T13:00:48.714" v="3327" actId="47"/>
        <pc:sldMkLst>
          <pc:docMk/>
          <pc:sldMk cId="3395801038" sldId="279"/>
        </pc:sldMkLst>
      </pc:sldChg>
      <pc:sldChg chg="delSp add del setBg delDesignElem">
        <pc:chgData name="Sanjivani Jadhav" userId="2751bfc8e71a4915" providerId="LiveId" clId="{D799CDAE-4731-4A2A-BE84-EF5B5ECB3E39}" dt="2025-03-24T13:00:48.458" v="3326" actId="47"/>
        <pc:sldMkLst>
          <pc:docMk/>
          <pc:sldMk cId="3346663338" sldId="280"/>
        </pc:sldMkLst>
      </pc:sldChg>
      <pc:sldChg chg="delSp add del setBg delDesignElem">
        <pc:chgData name="Sanjivani Jadhav" userId="2751bfc8e71a4915" providerId="LiveId" clId="{D799CDAE-4731-4A2A-BE84-EF5B5ECB3E39}" dt="2025-03-24T13:00:11.054" v="3312" actId="47"/>
        <pc:sldMkLst>
          <pc:docMk/>
          <pc:sldMk cId="3666304754" sldId="280"/>
        </pc:sldMkLst>
      </pc:sldChg>
      <pc:sldChg chg="new del">
        <pc:chgData name="Sanjivani Jadhav" userId="2751bfc8e71a4915" providerId="LiveId" clId="{D799CDAE-4731-4A2A-BE84-EF5B5ECB3E39}" dt="2025-03-24T14:38:02.197" v="3693" actId="47"/>
        <pc:sldMkLst>
          <pc:docMk/>
          <pc:sldMk cId="4069578257" sldId="280"/>
        </pc:sldMkLst>
      </pc:sldChg>
      <pc:sldChg chg="delSp add del setBg delDesignElem">
        <pc:chgData name="Sanjivani Jadhav" userId="2751bfc8e71a4915" providerId="LiveId" clId="{D799CDAE-4731-4A2A-BE84-EF5B5ECB3E39}" dt="2025-03-24T13:00:03.109" v="3308" actId="47"/>
        <pc:sldMkLst>
          <pc:docMk/>
          <pc:sldMk cId="63002816" sldId="281"/>
        </pc:sldMkLst>
      </pc:sldChg>
      <pc:sldChg chg="addSp delSp modSp new mod modTransition setBg modAnim setClrOvrMap">
        <pc:chgData name="Sanjivani Jadhav" userId="2751bfc8e71a4915" providerId="LiveId" clId="{D799CDAE-4731-4A2A-BE84-EF5B5ECB3E39}" dt="2025-03-25T11:11:29.875" v="3774"/>
        <pc:sldMkLst>
          <pc:docMk/>
          <pc:sldMk cId="719350196" sldId="281"/>
        </pc:sldMkLst>
        <pc:picChg chg="add mod ord modCrop">
          <ac:chgData name="Sanjivani Jadhav" userId="2751bfc8e71a4915" providerId="LiveId" clId="{D799CDAE-4731-4A2A-BE84-EF5B5ECB3E39}" dt="2025-03-24T14:37:56.607" v="3691" actId="26606"/>
          <ac:picMkLst>
            <pc:docMk/>
            <pc:sldMk cId="719350196" sldId="281"/>
            <ac:picMk id="3" creationId="{8B5DCDCC-8D85-D0CA-065C-D50518BA7CAE}"/>
          </ac:picMkLst>
        </pc:picChg>
        <pc:picChg chg="add mod ord modCrop">
          <ac:chgData name="Sanjivani Jadhav" userId="2751bfc8e71a4915" providerId="LiveId" clId="{D799CDAE-4731-4A2A-BE84-EF5B5ECB3E39}" dt="2025-03-24T14:37:56.607" v="3691" actId="26606"/>
          <ac:picMkLst>
            <pc:docMk/>
            <pc:sldMk cId="719350196" sldId="281"/>
            <ac:picMk id="5" creationId="{86E30A76-3628-1321-F6AB-93204CE4110C}"/>
          </ac:picMkLst>
        </pc:picChg>
        <pc:picChg chg="add mod ord modCrop">
          <ac:chgData name="Sanjivani Jadhav" userId="2751bfc8e71a4915" providerId="LiveId" clId="{D799CDAE-4731-4A2A-BE84-EF5B5ECB3E39}" dt="2025-03-24T14:37:56.607" v="3691" actId="26606"/>
          <ac:picMkLst>
            <pc:docMk/>
            <pc:sldMk cId="719350196" sldId="281"/>
            <ac:picMk id="7" creationId="{38FC8766-AD4F-645D-B047-E94FB57B6BF9}"/>
          </ac:picMkLst>
        </pc:picChg>
        <pc:picChg chg="add mod modCrop">
          <ac:chgData name="Sanjivani Jadhav" userId="2751bfc8e71a4915" providerId="LiveId" clId="{D799CDAE-4731-4A2A-BE84-EF5B5ECB3E39}" dt="2025-03-24T14:37:56.607" v="3691" actId="26606"/>
          <ac:picMkLst>
            <pc:docMk/>
            <pc:sldMk cId="719350196" sldId="281"/>
            <ac:picMk id="9" creationId="{6D6657A6-CBA8-45D3-69EE-2AB4AB0B9E5B}"/>
          </ac:picMkLst>
        </pc:picChg>
      </pc:sldChg>
      <pc:sldChg chg="addSp delSp modSp new mod modTransition setBg modAnim">
        <pc:chgData name="Sanjivani Jadhav" userId="2751bfc8e71a4915" providerId="LiveId" clId="{D799CDAE-4731-4A2A-BE84-EF5B5ECB3E39}" dt="2025-03-25T11:11:35.486" v="3776"/>
        <pc:sldMkLst>
          <pc:docMk/>
          <pc:sldMk cId="1962775486" sldId="282"/>
        </pc:sldMkLst>
        <pc:spChg chg="add">
          <ac:chgData name="Sanjivani Jadhav" userId="2751bfc8e71a4915" providerId="LiveId" clId="{D799CDAE-4731-4A2A-BE84-EF5B5ECB3E39}" dt="2025-03-24T14:39:32.568" v="3710" actId="26606"/>
          <ac:spMkLst>
            <pc:docMk/>
            <pc:sldMk cId="1962775486" sldId="282"/>
            <ac:spMk id="9" creationId="{AB8C311F-7253-4AED-9701-7FC0708C41C7}"/>
          </ac:spMkLst>
        </pc:spChg>
        <pc:spChg chg="add">
          <ac:chgData name="Sanjivani Jadhav" userId="2751bfc8e71a4915" providerId="LiveId" clId="{D799CDAE-4731-4A2A-BE84-EF5B5ECB3E39}" dt="2025-03-24T14:39:32.568" v="3710" actId="26606"/>
          <ac:spMkLst>
            <pc:docMk/>
            <pc:sldMk cId="1962775486" sldId="282"/>
            <ac:spMk id="11" creationId="{E2384209-CB15-4CDF-9D31-C44FD9A3F20D}"/>
          </ac:spMkLst>
        </pc:spChg>
        <pc:spChg chg="add">
          <ac:chgData name="Sanjivani Jadhav" userId="2751bfc8e71a4915" providerId="LiveId" clId="{D799CDAE-4731-4A2A-BE84-EF5B5ECB3E39}" dt="2025-03-24T14:39:32.568" v="3710" actId="26606"/>
          <ac:spMkLst>
            <pc:docMk/>
            <pc:sldMk cId="1962775486" sldId="282"/>
            <ac:spMk id="13" creationId="{2633B3B5-CC90-43F0-8714-D31D1F3F0209}"/>
          </ac:spMkLst>
        </pc:spChg>
        <pc:spChg chg="add">
          <ac:chgData name="Sanjivani Jadhav" userId="2751bfc8e71a4915" providerId="LiveId" clId="{D799CDAE-4731-4A2A-BE84-EF5B5ECB3E39}" dt="2025-03-24T14:39:32.568" v="3710" actId="26606"/>
          <ac:spMkLst>
            <pc:docMk/>
            <pc:sldMk cId="1962775486" sldId="282"/>
            <ac:spMk id="15" creationId="{A8D57A06-A426-446D-B02C-A2DC6B62E45E}"/>
          </ac:spMkLst>
        </pc:spChg>
        <pc:picChg chg="add mod">
          <ac:chgData name="Sanjivani Jadhav" userId="2751bfc8e71a4915" providerId="LiveId" clId="{D799CDAE-4731-4A2A-BE84-EF5B5ECB3E39}" dt="2025-03-24T14:39:32.568" v="3710" actId="26606"/>
          <ac:picMkLst>
            <pc:docMk/>
            <pc:sldMk cId="1962775486" sldId="282"/>
            <ac:picMk id="4" creationId="{26373ABF-C1C0-0F48-7FE6-55169586F3DE}"/>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d.docs.live.net/2751bfc8e71a4915/Documents/Project%203/Stock%20Analysis%20Excel%20Dashboard.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2751bfc8e71a4915/Documents/Project%203/Stock%20Analysis%20Excel%20Dashboard.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2751bfc8e71a4915/Documents/Project%203/Stock%20Analysis%20Excel%20Dashboard.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2751bfc8e71a4915/Documents/Project%203/Stock%20Analysis%20Excel%20Dashboard.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2751bfc8e71a4915/Documents/Project%203/Stock%20Analysis%20Excel%20Dashboard.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2751bfc8e71a4915/Documents/Project%203/Stock%20Analysis%20Excel%20Dashboard.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https://d.docs.live.net/2751bfc8e71a4915/Documents/Project%203/Stock%20Analysis%20Excel%20Dashboard.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https://d.docs.live.net/2751bfc8e71a4915/Documents/Project%203/Stock%20Analysis%20Excel%20Dashboard.xlsx"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7"/>
    </mc:Choice>
    <mc:Fallback>
      <c:style val="7"/>
    </mc:Fallback>
  </mc:AlternateContent>
  <c:pivotSource>
    <c:name>[Stock Analysis Excel Dashboard.xlsx]KPI's!PivotTable1</c:name>
    <c:fmtId val="30"/>
  </c:pivotSource>
  <c:chart>
    <c:autoTitleDeleted val="1"/>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lumMod val="50000"/>
            </a:schemeClr>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lumMod val="50000"/>
            </a:schemeClr>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lumMod val="50000"/>
            </a:schemeClr>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'KPI''s'!$B$3</c:f>
              <c:strCache>
                <c:ptCount val="1"/>
                <c:pt idx="0">
                  <c:v>Total</c:v>
                </c:pt>
              </c:strCache>
            </c:strRef>
          </c:tx>
          <c:spPr>
            <a:solidFill>
              <a:schemeClr val="accent1">
                <a:lumMod val="50000"/>
              </a:schemeClr>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'KPI''s'!$A$4:$A$9</c:f>
              <c:strCache>
                <c:ptCount val="5"/>
                <c:pt idx="0">
                  <c:v>AAPL</c:v>
                </c:pt>
                <c:pt idx="1">
                  <c:v>AMZN</c:v>
                </c:pt>
                <c:pt idx="2">
                  <c:v>FB</c:v>
                </c:pt>
                <c:pt idx="3">
                  <c:v>GOOGL</c:v>
                </c:pt>
                <c:pt idx="4">
                  <c:v>MSFT</c:v>
                </c:pt>
              </c:strCache>
            </c:strRef>
          </c:cat>
          <c:val>
            <c:numRef>
              <c:f>'KPI''s'!$B$4:$B$9</c:f>
              <c:numCache>
                <c:formatCode>#,###.000,,\ "M"</c:formatCode>
                <c:ptCount val="5"/>
                <c:pt idx="0">
                  <c:v>5495212.6786888512</c:v>
                </c:pt>
                <c:pt idx="1">
                  <c:v>5524339.3196804207</c:v>
                </c:pt>
                <c:pt idx="2">
                  <c:v>5526985.7804658599</c:v>
                </c:pt>
                <c:pt idx="3">
                  <c:v>5510864.7214648221</c:v>
                </c:pt>
                <c:pt idx="4">
                  <c:v>5517102.6806345405</c:v>
                </c:pt>
              </c:numCache>
            </c:numRef>
          </c:val>
          <c:extLst>
            <c:ext xmlns:c16="http://schemas.microsoft.com/office/drawing/2014/chart" uri="{C3380CC4-5D6E-409C-BE32-E72D297353CC}">
              <c16:uniqueId val="{00000000-8FB4-468A-9D1A-ED930AF12BC6}"/>
            </c:ext>
          </c:extLst>
        </c:ser>
        <c:dLbls>
          <c:dLblPos val="outEnd"/>
          <c:showLegendKey val="0"/>
          <c:showVal val="1"/>
          <c:showCatName val="0"/>
          <c:showSerName val="0"/>
          <c:showPercent val="0"/>
          <c:showBubbleSize val="0"/>
        </c:dLbls>
        <c:gapWidth val="219"/>
        <c:overlap val="-27"/>
        <c:axId val="538818112"/>
        <c:axId val="548472608"/>
      </c:barChart>
      <c:catAx>
        <c:axId val="5388181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48472608"/>
        <c:crosses val="autoZero"/>
        <c:auto val="1"/>
        <c:lblAlgn val="ctr"/>
        <c:lblOffset val="100"/>
        <c:noMultiLvlLbl val="0"/>
      </c:catAx>
      <c:valAx>
        <c:axId val="548472608"/>
        <c:scaling>
          <c:orientation val="minMax"/>
        </c:scaling>
        <c:delete val="0"/>
        <c:axPos val="l"/>
        <c:numFmt formatCode="#,###.000,,\ &quot;M&quot;"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388181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lumMod val="20000"/>
        <a:lumOff val="80000"/>
      </a:schemeClr>
    </a:solidFill>
    <a:ln w="12700" cap="flat" cmpd="sng" algn="ctr">
      <a:noFill/>
      <a:prstDash val="solid"/>
      <a:miter lim="800000"/>
    </a:ln>
    <a:effectLst/>
  </c:spPr>
  <c:txPr>
    <a:bodyPr/>
    <a:lstStyle/>
    <a:p>
      <a:pPr>
        <a:defRPr>
          <a:solidFill>
            <a:schemeClr val="tx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7"/>
    </mc:Choice>
    <mc:Fallback>
      <c:style val="7"/>
    </mc:Fallback>
  </mc:AlternateContent>
  <c:pivotSource>
    <c:name>[Stock Analysis Excel Dashboard.xlsx]KPI's!PivotTable2</c:name>
    <c:fmtId val="19"/>
  </c:pivotSource>
  <c:chart>
    <c:autoTitleDeleted val="1"/>
    <c:pivotFmts>
      <c:pivotFmt>
        <c:idx val="0"/>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c:spPr>
      </c:pivotFmt>
      <c:pivotFmt>
        <c:idx val="3"/>
        <c:spPr>
          <a:solidFill>
            <a:schemeClr val="accent5"/>
          </a:solidFill>
          <a:ln w="19050">
            <a:solidFill>
              <a:schemeClr val="lt1"/>
            </a:solidFill>
          </a:ln>
          <a:effectLst/>
        </c:spPr>
      </c:pivotFmt>
      <c:pivotFmt>
        <c:idx val="4"/>
        <c:spPr>
          <a:solidFill>
            <a:schemeClr val="accent5"/>
          </a:solidFill>
          <a:ln w="19050">
            <a:solidFill>
              <a:schemeClr val="lt1"/>
            </a:solidFill>
          </a:ln>
          <a:effectLst/>
        </c:spPr>
      </c:pivotFmt>
      <c:pivotFmt>
        <c:idx val="5"/>
        <c:spPr>
          <a:solidFill>
            <a:schemeClr val="accent5"/>
          </a:solidFill>
          <a:ln w="19050">
            <a:solidFill>
              <a:schemeClr val="lt1"/>
            </a:solidFill>
          </a:ln>
          <a:effectLst/>
        </c:spPr>
      </c:pivotFmt>
      <c:pivotFmt>
        <c:idx val="6"/>
        <c:spPr>
          <a:solidFill>
            <a:schemeClr val="accent5"/>
          </a:solidFill>
          <a:ln w="19050">
            <a:solidFill>
              <a:schemeClr val="lt1"/>
            </a:solidFill>
          </a:ln>
          <a:effectLst/>
        </c:spPr>
      </c:pivotFmt>
      <c:pivotFmt>
        <c:idx val="7"/>
        <c:spPr>
          <a:solidFill>
            <a:srgbClr val="FFC000"/>
          </a:solidFill>
          <a:ln w="3175">
            <a:solidFill>
              <a:schemeClr val="bg1"/>
            </a:solidFill>
          </a:ln>
          <a:effectLst/>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8"/>
        <c:spPr>
          <a:solidFill>
            <a:srgbClr val="FFC000"/>
          </a:solidFill>
          <a:ln w="3175">
            <a:solidFill>
              <a:schemeClr val="bg1"/>
            </a:solidFill>
          </a:ln>
          <a:effectLst/>
        </c:spPr>
      </c:pivotFmt>
      <c:pivotFmt>
        <c:idx val="9"/>
        <c:spPr>
          <a:solidFill>
            <a:srgbClr val="FFC000"/>
          </a:solidFill>
          <a:ln w="3175">
            <a:solidFill>
              <a:schemeClr val="bg1"/>
            </a:solidFill>
          </a:ln>
          <a:effectLst/>
        </c:spPr>
      </c:pivotFmt>
      <c:pivotFmt>
        <c:idx val="10"/>
        <c:spPr>
          <a:solidFill>
            <a:srgbClr val="FFC000"/>
          </a:solidFill>
          <a:ln w="3175">
            <a:solidFill>
              <a:schemeClr val="bg1"/>
            </a:solidFill>
          </a:ln>
          <a:effectLst/>
        </c:spPr>
      </c:pivotFmt>
      <c:pivotFmt>
        <c:idx val="11"/>
        <c:spPr>
          <a:solidFill>
            <a:srgbClr val="FFC000"/>
          </a:solidFill>
          <a:ln w="3175">
            <a:solidFill>
              <a:schemeClr val="bg1"/>
            </a:solidFill>
          </a:ln>
          <a:effectLst/>
        </c:spPr>
      </c:pivotFmt>
      <c:pivotFmt>
        <c:idx val="12"/>
        <c:spPr>
          <a:solidFill>
            <a:srgbClr val="FFC000"/>
          </a:solidFill>
          <a:ln w="3175">
            <a:solidFill>
              <a:schemeClr val="bg1"/>
            </a:solidFill>
          </a:ln>
          <a:effectLst/>
        </c:spPr>
      </c:pivotFmt>
      <c:pivotFmt>
        <c:idx val="13"/>
        <c:spPr>
          <a:solidFill>
            <a:srgbClr val="FFC000"/>
          </a:solidFill>
          <a:ln w="3175">
            <a:solidFill>
              <a:schemeClr val="bg1"/>
            </a:solidFill>
          </a:ln>
          <a:effectLst/>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4"/>
        <c:spPr>
          <a:solidFill>
            <a:srgbClr val="FFC000"/>
          </a:solidFill>
          <a:ln w="3175">
            <a:solidFill>
              <a:schemeClr val="bg1"/>
            </a:solidFill>
          </a:ln>
          <a:effectLst/>
        </c:spPr>
      </c:pivotFmt>
      <c:pivotFmt>
        <c:idx val="15"/>
        <c:spPr>
          <a:solidFill>
            <a:srgbClr val="FFC000"/>
          </a:solidFill>
          <a:ln w="3175">
            <a:solidFill>
              <a:schemeClr val="bg1"/>
            </a:solidFill>
          </a:ln>
          <a:effectLst/>
        </c:spPr>
      </c:pivotFmt>
      <c:pivotFmt>
        <c:idx val="16"/>
        <c:spPr>
          <a:solidFill>
            <a:srgbClr val="FFC000"/>
          </a:solidFill>
          <a:ln w="3175">
            <a:solidFill>
              <a:schemeClr val="bg1"/>
            </a:solidFill>
          </a:ln>
          <a:effectLst/>
        </c:spPr>
      </c:pivotFmt>
      <c:pivotFmt>
        <c:idx val="17"/>
        <c:spPr>
          <a:solidFill>
            <a:srgbClr val="FFC000"/>
          </a:solidFill>
          <a:ln w="3175">
            <a:solidFill>
              <a:schemeClr val="bg1"/>
            </a:solidFill>
          </a:ln>
          <a:effectLst/>
        </c:spPr>
      </c:pivotFmt>
      <c:pivotFmt>
        <c:idx val="18"/>
        <c:spPr>
          <a:solidFill>
            <a:srgbClr val="FFC000"/>
          </a:solidFill>
          <a:ln w="3175">
            <a:solidFill>
              <a:schemeClr val="bg1"/>
            </a:solidFill>
          </a:ln>
          <a:effectLst/>
        </c:spPr>
      </c:pivotFmt>
      <c:pivotFmt>
        <c:idx val="19"/>
        <c:spPr>
          <a:solidFill>
            <a:srgbClr val="FFC000"/>
          </a:solidFill>
          <a:ln w="3175">
            <a:solidFill>
              <a:schemeClr val="bg1"/>
            </a:solidFill>
          </a:ln>
          <a:effectLst/>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0"/>
        <c:spPr>
          <a:solidFill>
            <a:srgbClr val="FFC000"/>
          </a:solidFill>
          <a:ln w="3175">
            <a:solidFill>
              <a:schemeClr val="bg1"/>
            </a:solidFill>
          </a:ln>
          <a:effectLst/>
        </c:spPr>
      </c:pivotFmt>
      <c:pivotFmt>
        <c:idx val="21"/>
        <c:spPr>
          <a:solidFill>
            <a:srgbClr val="FFC000"/>
          </a:solidFill>
          <a:ln w="3175">
            <a:solidFill>
              <a:schemeClr val="bg1"/>
            </a:solidFill>
          </a:ln>
          <a:effectLst/>
        </c:spPr>
      </c:pivotFmt>
      <c:pivotFmt>
        <c:idx val="22"/>
        <c:spPr>
          <a:solidFill>
            <a:srgbClr val="FFC000"/>
          </a:solidFill>
          <a:ln w="3175">
            <a:solidFill>
              <a:schemeClr val="bg1"/>
            </a:solidFill>
          </a:ln>
          <a:effectLst/>
        </c:spPr>
      </c:pivotFmt>
      <c:pivotFmt>
        <c:idx val="23"/>
        <c:spPr>
          <a:solidFill>
            <a:srgbClr val="FFC000"/>
          </a:solidFill>
          <a:ln w="3175">
            <a:solidFill>
              <a:schemeClr val="bg1"/>
            </a:solidFill>
          </a:ln>
          <a:effectLst/>
        </c:spPr>
      </c:pivotFmt>
      <c:pivotFmt>
        <c:idx val="24"/>
        <c:spPr>
          <a:solidFill>
            <a:srgbClr val="FFC000"/>
          </a:solidFill>
          <a:ln w="3175">
            <a:solidFill>
              <a:schemeClr val="bg1"/>
            </a:solidFill>
          </a:ln>
          <a:effectLst/>
        </c:spPr>
      </c:pivotFmt>
      <c:pivotFmt>
        <c:idx val="25"/>
        <c:spPr>
          <a:solidFill>
            <a:srgbClr val="FFC000"/>
          </a:solidFill>
          <a:ln w="3175">
            <a:solidFill>
              <a:schemeClr val="bg1"/>
            </a:solidFill>
          </a:ln>
          <a:effectLst/>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6"/>
        <c:spPr>
          <a:solidFill>
            <a:srgbClr val="FFC000"/>
          </a:solidFill>
          <a:ln w="3175">
            <a:solidFill>
              <a:schemeClr val="bg1"/>
            </a:solidFill>
          </a:ln>
          <a:effectLst/>
        </c:spPr>
      </c:pivotFmt>
      <c:pivotFmt>
        <c:idx val="27"/>
        <c:spPr>
          <a:solidFill>
            <a:srgbClr val="FFC000"/>
          </a:solidFill>
          <a:ln w="3175">
            <a:solidFill>
              <a:schemeClr val="bg1"/>
            </a:solidFill>
          </a:ln>
          <a:effectLst/>
        </c:spPr>
      </c:pivotFmt>
      <c:pivotFmt>
        <c:idx val="28"/>
        <c:spPr>
          <a:solidFill>
            <a:srgbClr val="FFC000"/>
          </a:solidFill>
          <a:ln w="3175">
            <a:solidFill>
              <a:schemeClr val="bg1"/>
            </a:solidFill>
          </a:ln>
          <a:effectLst/>
        </c:spPr>
      </c:pivotFmt>
      <c:pivotFmt>
        <c:idx val="29"/>
        <c:spPr>
          <a:solidFill>
            <a:srgbClr val="FFC000"/>
          </a:solidFill>
          <a:ln w="3175">
            <a:solidFill>
              <a:schemeClr val="bg1"/>
            </a:solidFill>
          </a:ln>
          <a:effectLst/>
        </c:spPr>
      </c:pivotFmt>
      <c:pivotFmt>
        <c:idx val="30"/>
        <c:spPr>
          <a:solidFill>
            <a:srgbClr val="FFC000"/>
          </a:solidFill>
          <a:ln w="3175">
            <a:solidFill>
              <a:schemeClr val="bg1"/>
            </a:solidFill>
          </a:ln>
          <a:effectLst/>
        </c:spPr>
      </c:pivotFmt>
      <c:pivotFmt>
        <c:idx val="31"/>
        <c:spPr>
          <a:solidFill>
            <a:srgbClr val="FFC000"/>
          </a:solidFill>
          <a:ln w="3175">
            <a:solidFill>
              <a:schemeClr val="bg1"/>
            </a:solidFill>
          </a:ln>
          <a:effectLst/>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32"/>
        <c:spPr>
          <a:solidFill>
            <a:srgbClr val="FFC000"/>
          </a:solidFill>
          <a:ln w="3175">
            <a:solidFill>
              <a:schemeClr val="bg1"/>
            </a:solidFill>
          </a:ln>
          <a:effectLst/>
        </c:spPr>
      </c:pivotFmt>
      <c:pivotFmt>
        <c:idx val="33"/>
        <c:spPr>
          <a:solidFill>
            <a:srgbClr val="FFC000"/>
          </a:solidFill>
          <a:ln w="3175">
            <a:solidFill>
              <a:schemeClr val="bg1"/>
            </a:solidFill>
          </a:ln>
          <a:effectLst/>
        </c:spPr>
      </c:pivotFmt>
      <c:pivotFmt>
        <c:idx val="34"/>
        <c:spPr>
          <a:solidFill>
            <a:srgbClr val="FFC000"/>
          </a:solidFill>
          <a:ln w="3175">
            <a:solidFill>
              <a:schemeClr val="bg1"/>
            </a:solidFill>
          </a:ln>
          <a:effectLst/>
        </c:spPr>
      </c:pivotFmt>
      <c:pivotFmt>
        <c:idx val="35"/>
        <c:spPr>
          <a:solidFill>
            <a:srgbClr val="FFC000"/>
          </a:solidFill>
          <a:ln w="3175">
            <a:solidFill>
              <a:schemeClr val="bg1"/>
            </a:solidFill>
          </a:ln>
          <a:effectLst/>
        </c:spPr>
      </c:pivotFmt>
      <c:pivotFmt>
        <c:idx val="36"/>
        <c:spPr>
          <a:solidFill>
            <a:srgbClr val="FFC000"/>
          </a:solidFill>
          <a:ln w="3175">
            <a:solidFill>
              <a:schemeClr val="bg1"/>
            </a:solidFill>
          </a:ln>
          <a:effectLst/>
        </c:spPr>
      </c:pivotFmt>
    </c:pivotFmts>
    <c:plotArea>
      <c:layout/>
      <c:pieChart>
        <c:varyColors val="1"/>
        <c:ser>
          <c:idx val="0"/>
          <c:order val="0"/>
          <c:tx>
            <c:strRef>
              <c:f>'KPI''s'!$B$13</c:f>
              <c:strCache>
                <c:ptCount val="1"/>
                <c:pt idx="0">
                  <c:v>Total</c:v>
                </c:pt>
              </c:strCache>
            </c:strRef>
          </c:tx>
          <c:spPr>
            <a:solidFill>
              <a:schemeClr val="accent1">
                <a:lumMod val="50000"/>
              </a:schemeClr>
            </a:solidFill>
            <a:ln w="3175">
              <a:solidFill>
                <a:schemeClr val="bg1"/>
              </a:solidFill>
            </a:ln>
          </c:spPr>
          <c:dPt>
            <c:idx val="0"/>
            <c:bubble3D val="0"/>
            <c:spPr>
              <a:solidFill>
                <a:schemeClr val="accent1">
                  <a:lumMod val="50000"/>
                </a:schemeClr>
              </a:solidFill>
              <a:ln w="3175">
                <a:solidFill>
                  <a:schemeClr val="bg1"/>
                </a:solidFill>
              </a:ln>
              <a:effectLst/>
            </c:spPr>
            <c:extLst>
              <c:ext xmlns:c16="http://schemas.microsoft.com/office/drawing/2014/chart" uri="{C3380CC4-5D6E-409C-BE32-E72D297353CC}">
                <c16:uniqueId val="{00000001-AA29-40D6-8DE3-9D7A34799BCE}"/>
              </c:ext>
            </c:extLst>
          </c:dPt>
          <c:dPt>
            <c:idx val="1"/>
            <c:bubble3D val="0"/>
            <c:spPr>
              <a:solidFill>
                <a:schemeClr val="accent1">
                  <a:lumMod val="50000"/>
                </a:schemeClr>
              </a:solidFill>
              <a:ln w="3175">
                <a:solidFill>
                  <a:schemeClr val="bg1"/>
                </a:solidFill>
              </a:ln>
              <a:effectLst/>
            </c:spPr>
            <c:extLst>
              <c:ext xmlns:c16="http://schemas.microsoft.com/office/drawing/2014/chart" uri="{C3380CC4-5D6E-409C-BE32-E72D297353CC}">
                <c16:uniqueId val="{00000003-AA29-40D6-8DE3-9D7A34799BCE}"/>
              </c:ext>
            </c:extLst>
          </c:dPt>
          <c:dPt>
            <c:idx val="2"/>
            <c:bubble3D val="0"/>
            <c:spPr>
              <a:solidFill>
                <a:schemeClr val="accent1">
                  <a:lumMod val="50000"/>
                </a:schemeClr>
              </a:solidFill>
              <a:ln w="3175">
                <a:solidFill>
                  <a:schemeClr val="bg1"/>
                </a:solidFill>
              </a:ln>
              <a:effectLst/>
            </c:spPr>
            <c:extLst>
              <c:ext xmlns:c16="http://schemas.microsoft.com/office/drawing/2014/chart" uri="{C3380CC4-5D6E-409C-BE32-E72D297353CC}">
                <c16:uniqueId val="{00000005-AA29-40D6-8DE3-9D7A34799BCE}"/>
              </c:ext>
            </c:extLst>
          </c:dPt>
          <c:dPt>
            <c:idx val="3"/>
            <c:bubble3D val="0"/>
            <c:spPr>
              <a:solidFill>
                <a:schemeClr val="accent1">
                  <a:lumMod val="50000"/>
                </a:schemeClr>
              </a:solidFill>
              <a:ln w="3175">
                <a:solidFill>
                  <a:schemeClr val="bg1"/>
                </a:solidFill>
              </a:ln>
              <a:effectLst/>
            </c:spPr>
            <c:extLst>
              <c:ext xmlns:c16="http://schemas.microsoft.com/office/drawing/2014/chart" uri="{C3380CC4-5D6E-409C-BE32-E72D297353CC}">
                <c16:uniqueId val="{00000007-AA29-40D6-8DE3-9D7A34799BCE}"/>
              </c:ext>
            </c:extLst>
          </c:dPt>
          <c:dPt>
            <c:idx val="4"/>
            <c:bubble3D val="0"/>
            <c:spPr>
              <a:solidFill>
                <a:schemeClr val="accent1">
                  <a:lumMod val="50000"/>
                </a:schemeClr>
              </a:solidFill>
              <a:ln w="3175">
                <a:solidFill>
                  <a:schemeClr val="bg1"/>
                </a:solidFill>
              </a:ln>
              <a:effectLst/>
            </c:spPr>
            <c:extLst>
              <c:ext xmlns:c16="http://schemas.microsoft.com/office/drawing/2014/chart" uri="{C3380CC4-5D6E-409C-BE32-E72D297353CC}">
                <c16:uniqueId val="{00000009-AA29-40D6-8DE3-9D7A34799BCE}"/>
              </c:ext>
            </c:extLst>
          </c:dPt>
          <c:dLbls>
            <c:spPr>
              <a:solidFill>
                <a:srgbClr val="156082">
                  <a:lumMod val="20000"/>
                  <a:lumOff val="80000"/>
                </a:srgbClr>
              </a:solidFill>
              <a:ln>
                <a:solidFill>
                  <a:prstClr val="white"/>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'KPI''s'!$A$14:$A$19</c:f>
              <c:strCache>
                <c:ptCount val="5"/>
                <c:pt idx="0">
                  <c:v>AAPL</c:v>
                </c:pt>
                <c:pt idx="1">
                  <c:v>AMZN</c:v>
                </c:pt>
                <c:pt idx="2">
                  <c:v>FB</c:v>
                </c:pt>
                <c:pt idx="3">
                  <c:v>GOOGL</c:v>
                </c:pt>
                <c:pt idx="4">
                  <c:v>MSFT</c:v>
                </c:pt>
              </c:strCache>
            </c:strRef>
          </c:cat>
          <c:val>
            <c:numRef>
              <c:f>'KPI''s'!$B$14:$B$19</c:f>
              <c:numCache>
                <c:formatCode>0.0000</c:formatCode>
                <c:ptCount val="5"/>
                <c:pt idx="0">
                  <c:v>1.0021898973796934</c:v>
                </c:pt>
                <c:pt idx="1">
                  <c:v>1.0013824838187679</c:v>
                </c:pt>
                <c:pt idx="2">
                  <c:v>0.99868239528141756</c:v>
                </c:pt>
                <c:pt idx="3">
                  <c:v>0.99995322917703211</c:v>
                </c:pt>
                <c:pt idx="4">
                  <c:v>1.0023216601815843</c:v>
                </c:pt>
              </c:numCache>
            </c:numRef>
          </c:val>
          <c:extLst>
            <c:ext xmlns:c16="http://schemas.microsoft.com/office/drawing/2014/chart" uri="{C3380CC4-5D6E-409C-BE32-E72D297353CC}">
              <c16:uniqueId val="{0000000A-AA29-40D6-8DE3-9D7A34799BCE}"/>
            </c:ext>
          </c:extLst>
        </c:ser>
        <c:dLbls>
          <c:dLblPos val="ctr"/>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lumMod val="20000"/>
        <a:lumOff val="80000"/>
      </a:schemeClr>
    </a:solidFill>
    <a:ln w="9525" cap="flat" cmpd="sng" algn="ctr">
      <a:solidFill>
        <a:sysClr val="windowText" lastClr="000000"/>
      </a:solidFill>
      <a:round/>
    </a:ln>
    <a:effectLst/>
  </c:spPr>
  <c:txPr>
    <a:bodyPr/>
    <a:lstStyle/>
    <a:p>
      <a:pPr>
        <a:defRPr>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7"/>
    </mc:Choice>
    <mc:Fallback>
      <c:style val="7"/>
    </mc:Fallback>
  </mc:AlternateContent>
  <c:pivotSource>
    <c:name>[Stock Analysis Excel Dashboard.xlsx]KPI's!PivotTable3</c:name>
    <c:fmtId val="9"/>
  </c:pivotSource>
  <c:chart>
    <c:autoTitleDeleted val="1"/>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'KPI''s'!$E$3</c:f>
              <c:strCache>
                <c:ptCount val="1"/>
                <c:pt idx="0">
                  <c:v>Total</c:v>
                </c:pt>
              </c:strCache>
            </c:strRef>
          </c:tx>
          <c:spPr>
            <a:solidFill>
              <a:schemeClr val="accent1">
                <a:lumMod val="50000"/>
              </a:schemeClr>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'KPI''s'!$D$4:$D$9</c:f>
              <c:strCache>
                <c:ptCount val="5"/>
                <c:pt idx="0">
                  <c:v>AMZN</c:v>
                </c:pt>
                <c:pt idx="1">
                  <c:v>MSFT</c:v>
                </c:pt>
                <c:pt idx="2">
                  <c:v>AAPL</c:v>
                </c:pt>
                <c:pt idx="3">
                  <c:v>FB</c:v>
                </c:pt>
                <c:pt idx="4">
                  <c:v>GOOGL</c:v>
                </c:pt>
              </c:strCache>
            </c:strRef>
          </c:cat>
          <c:val>
            <c:numRef>
              <c:f>'KPI''s'!$E$4:$E$9</c:f>
              <c:numCache>
                <c:formatCode>0.000</c:formatCode>
                <c:ptCount val="5"/>
                <c:pt idx="0">
                  <c:v>0.30223503236245952</c:v>
                </c:pt>
                <c:pt idx="1">
                  <c:v>0.30040905916392296</c:v>
                </c:pt>
                <c:pt idx="2">
                  <c:v>0.29804722526651389</c:v>
                </c:pt>
                <c:pt idx="3">
                  <c:v>0.29801059682095371</c:v>
                </c:pt>
                <c:pt idx="4">
                  <c:v>0.29376057319136234</c:v>
                </c:pt>
              </c:numCache>
            </c:numRef>
          </c:val>
          <c:extLst>
            <c:ext xmlns:c16="http://schemas.microsoft.com/office/drawing/2014/chart" uri="{C3380CC4-5D6E-409C-BE32-E72D297353CC}">
              <c16:uniqueId val="{00000000-B8EA-4E94-9569-80935B8775C3}"/>
            </c:ext>
          </c:extLst>
        </c:ser>
        <c:dLbls>
          <c:dLblPos val="outEnd"/>
          <c:showLegendKey val="0"/>
          <c:showVal val="1"/>
          <c:showCatName val="0"/>
          <c:showSerName val="0"/>
          <c:showPercent val="0"/>
          <c:showBubbleSize val="0"/>
        </c:dLbls>
        <c:gapWidth val="182"/>
        <c:axId val="1011876096"/>
        <c:axId val="1011873216"/>
      </c:barChart>
      <c:catAx>
        <c:axId val="101187609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011873216"/>
        <c:crosses val="autoZero"/>
        <c:auto val="1"/>
        <c:lblAlgn val="ctr"/>
        <c:lblOffset val="100"/>
        <c:noMultiLvlLbl val="0"/>
      </c:catAx>
      <c:valAx>
        <c:axId val="1011873216"/>
        <c:scaling>
          <c:orientation val="minMax"/>
        </c:scaling>
        <c:delete val="0"/>
        <c:axPos val="b"/>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0118760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lumMod val="20000"/>
        <a:lumOff val="80000"/>
      </a:schemeClr>
    </a:solidFill>
    <a:ln w="9525" cap="flat" cmpd="sng" algn="ctr">
      <a:solidFill>
        <a:sysClr val="windowText" lastClr="000000"/>
      </a:solidFill>
      <a:round/>
    </a:ln>
    <a:effectLst/>
  </c:spPr>
  <c:txPr>
    <a:bodyPr/>
    <a:lstStyle/>
    <a:p>
      <a:pPr>
        <a:defRPr>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7"/>
    </mc:Choice>
    <mc:Fallback>
      <c:style val="7"/>
    </mc:Fallback>
  </mc:AlternateContent>
  <c:pivotSource>
    <c:name>[Stock Analysis Excel Dashboard.xlsx]KPI's!PivotTable5</c:name>
    <c:fmtId val="9"/>
  </c:pivotSource>
  <c:chart>
    <c:autoTitleDeleted val="1"/>
    <c:pivotFmts>
      <c:pivotFmt>
        <c:idx val="0"/>
        <c:spPr>
          <a:solidFill>
            <a:schemeClr val="accent5"/>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a:sp3d contourW="25400">
            <a:contourClr>
              <a:schemeClr val="lt1"/>
            </a:contourClr>
          </a:sp3d>
        </c:spPr>
      </c:pivotFmt>
      <c:pivotFmt>
        <c:idx val="3"/>
        <c:spPr>
          <a:solidFill>
            <a:schemeClr val="accent5"/>
          </a:solidFill>
          <a:ln w="19050">
            <a:solidFill>
              <a:schemeClr val="lt1"/>
            </a:solidFill>
          </a:ln>
          <a:effectLst/>
          <a:sp3d contourW="25400">
            <a:contourClr>
              <a:schemeClr val="lt1"/>
            </a:contourClr>
          </a:sp3d>
        </c:spPr>
      </c:pivotFmt>
      <c:pivotFmt>
        <c:idx val="4"/>
        <c:spPr>
          <a:solidFill>
            <a:schemeClr val="accent5"/>
          </a:solidFill>
          <a:ln w="19050">
            <a:solidFill>
              <a:schemeClr val="lt1"/>
            </a:solidFill>
          </a:ln>
          <a:effectLst/>
          <a:sp3d contourW="25400">
            <a:contourClr>
              <a:schemeClr val="lt1"/>
            </a:contourClr>
          </a:sp3d>
        </c:spPr>
      </c:pivotFmt>
      <c:pivotFmt>
        <c:idx val="5"/>
        <c:spPr>
          <a:solidFill>
            <a:schemeClr val="accent5"/>
          </a:solidFill>
          <a:ln w="19050">
            <a:solidFill>
              <a:schemeClr val="lt1"/>
            </a:solidFill>
          </a:ln>
          <a:effectLst/>
          <a:sp3d contourW="25400">
            <a:contourClr>
              <a:schemeClr val="lt1"/>
            </a:contourClr>
          </a:sp3d>
        </c:spPr>
      </c:pivotFmt>
      <c:pivotFmt>
        <c:idx val="6"/>
        <c:spPr>
          <a:solidFill>
            <a:schemeClr val="accent5"/>
          </a:solidFill>
          <a:ln w="19050">
            <a:solidFill>
              <a:schemeClr val="lt1"/>
            </a:solidFill>
          </a:ln>
          <a:effectLst/>
          <a:sp3d contourW="25400">
            <a:contourClr>
              <a:schemeClr val="lt1"/>
            </a:contourClr>
          </a:sp3d>
        </c:spPr>
      </c:pivotFmt>
      <c:pivotFmt>
        <c:idx val="7"/>
        <c:spPr>
          <a:solidFill>
            <a:srgbClr val="FFC000"/>
          </a:solidFill>
          <a:ln w="25400">
            <a:solidFill>
              <a:schemeClr val="lt1"/>
            </a:solidFill>
          </a:ln>
          <a:effectLst/>
          <a:sp3d contourW="25400">
            <a:contourClr>
              <a:schemeClr val="lt1"/>
            </a:contourClr>
          </a:sp3d>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8"/>
        <c:spPr>
          <a:solidFill>
            <a:srgbClr val="FFC000"/>
          </a:solidFill>
          <a:ln w="25400">
            <a:solidFill>
              <a:schemeClr val="lt1"/>
            </a:solidFill>
          </a:ln>
          <a:effectLst/>
          <a:sp3d contourW="25400">
            <a:contourClr>
              <a:schemeClr val="lt1"/>
            </a:contourClr>
          </a:sp3d>
        </c:spPr>
      </c:pivotFmt>
      <c:pivotFmt>
        <c:idx val="9"/>
        <c:spPr>
          <a:solidFill>
            <a:srgbClr val="FFC000"/>
          </a:solidFill>
          <a:ln w="25400">
            <a:solidFill>
              <a:schemeClr val="lt1"/>
            </a:solidFill>
          </a:ln>
          <a:effectLst/>
          <a:sp3d contourW="25400">
            <a:contourClr>
              <a:schemeClr val="lt1"/>
            </a:contourClr>
          </a:sp3d>
        </c:spPr>
      </c:pivotFmt>
      <c:pivotFmt>
        <c:idx val="10"/>
        <c:spPr>
          <a:solidFill>
            <a:srgbClr val="FFC000"/>
          </a:solidFill>
          <a:ln w="25400">
            <a:solidFill>
              <a:schemeClr val="lt1"/>
            </a:solidFill>
          </a:ln>
          <a:effectLst/>
          <a:sp3d contourW="25400">
            <a:contourClr>
              <a:schemeClr val="lt1"/>
            </a:contourClr>
          </a:sp3d>
        </c:spPr>
      </c:pivotFmt>
      <c:pivotFmt>
        <c:idx val="11"/>
        <c:spPr>
          <a:solidFill>
            <a:srgbClr val="FFC000"/>
          </a:solidFill>
          <a:ln w="25400">
            <a:solidFill>
              <a:schemeClr val="lt1"/>
            </a:solidFill>
          </a:ln>
          <a:effectLst/>
          <a:sp3d contourW="25400">
            <a:contourClr>
              <a:schemeClr val="lt1"/>
            </a:contourClr>
          </a:sp3d>
        </c:spPr>
      </c:pivotFmt>
      <c:pivotFmt>
        <c:idx val="12"/>
        <c:spPr>
          <a:solidFill>
            <a:srgbClr val="FFC000"/>
          </a:solidFill>
          <a:ln w="25400">
            <a:solidFill>
              <a:schemeClr val="lt1"/>
            </a:solidFill>
          </a:ln>
          <a:effectLst/>
          <a:sp3d contourW="25400">
            <a:contourClr>
              <a:schemeClr val="lt1"/>
            </a:contourClr>
          </a:sp3d>
        </c:spPr>
      </c:pivotFmt>
      <c:pivotFmt>
        <c:idx val="13"/>
        <c:spPr>
          <a:solidFill>
            <a:srgbClr val="FFC000"/>
          </a:solidFill>
          <a:ln w="25400">
            <a:solidFill>
              <a:schemeClr val="lt1"/>
            </a:solidFill>
          </a:ln>
          <a:effectLst/>
          <a:sp3d contourW="25400">
            <a:contourClr>
              <a:schemeClr val="lt1"/>
            </a:contourClr>
          </a:sp3d>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4"/>
        <c:spPr>
          <a:solidFill>
            <a:srgbClr val="FFC000"/>
          </a:solidFill>
          <a:ln w="25400">
            <a:solidFill>
              <a:schemeClr val="lt1"/>
            </a:solidFill>
          </a:ln>
          <a:effectLst/>
          <a:sp3d contourW="25400">
            <a:contourClr>
              <a:schemeClr val="lt1"/>
            </a:contourClr>
          </a:sp3d>
        </c:spPr>
      </c:pivotFmt>
      <c:pivotFmt>
        <c:idx val="15"/>
        <c:spPr>
          <a:solidFill>
            <a:srgbClr val="FFC000"/>
          </a:solidFill>
          <a:ln w="25400">
            <a:solidFill>
              <a:schemeClr val="lt1"/>
            </a:solidFill>
          </a:ln>
          <a:effectLst/>
          <a:sp3d contourW="25400">
            <a:contourClr>
              <a:schemeClr val="lt1"/>
            </a:contourClr>
          </a:sp3d>
        </c:spPr>
      </c:pivotFmt>
      <c:pivotFmt>
        <c:idx val="16"/>
        <c:spPr>
          <a:solidFill>
            <a:srgbClr val="FFC000"/>
          </a:solidFill>
          <a:ln w="25400">
            <a:solidFill>
              <a:schemeClr val="lt1"/>
            </a:solidFill>
          </a:ln>
          <a:effectLst/>
          <a:sp3d contourW="25400">
            <a:contourClr>
              <a:schemeClr val="lt1"/>
            </a:contourClr>
          </a:sp3d>
        </c:spPr>
      </c:pivotFmt>
      <c:pivotFmt>
        <c:idx val="17"/>
        <c:spPr>
          <a:solidFill>
            <a:srgbClr val="FFC000"/>
          </a:solidFill>
          <a:ln w="25400">
            <a:solidFill>
              <a:schemeClr val="lt1"/>
            </a:solidFill>
          </a:ln>
          <a:effectLst/>
          <a:sp3d contourW="25400">
            <a:contourClr>
              <a:schemeClr val="lt1"/>
            </a:contourClr>
          </a:sp3d>
        </c:spPr>
      </c:pivotFmt>
      <c:pivotFmt>
        <c:idx val="18"/>
        <c:spPr>
          <a:solidFill>
            <a:srgbClr val="FFC000"/>
          </a:solidFill>
          <a:ln w="25400">
            <a:solidFill>
              <a:schemeClr val="lt1"/>
            </a:solidFill>
          </a:ln>
          <a:effectLst/>
          <a:sp3d contourW="25400">
            <a:contourClr>
              <a:schemeClr val="lt1"/>
            </a:contourClr>
          </a:sp3d>
        </c:spPr>
      </c:pivotFmt>
      <c:pivotFmt>
        <c:idx val="19"/>
        <c:spPr>
          <a:solidFill>
            <a:srgbClr val="FFC000"/>
          </a:solidFill>
          <a:ln w="25400">
            <a:solidFill>
              <a:schemeClr val="lt1"/>
            </a:solidFill>
          </a:ln>
          <a:effectLst/>
          <a:sp3d contourW="25400">
            <a:contourClr>
              <a:schemeClr val="lt1"/>
            </a:contourClr>
          </a:sp3d>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0"/>
        <c:spPr>
          <a:solidFill>
            <a:srgbClr val="FFC000"/>
          </a:solidFill>
          <a:ln w="25400">
            <a:solidFill>
              <a:schemeClr val="lt1"/>
            </a:solidFill>
          </a:ln>
          <a:effectLst/>
          <a:sp3d contourW="25400">
            <a:contourClr>
              <a:schemeClr val="lt1"/>
            </a:contourClr>
          </a:sp3d>
        </c:spPr>
      </c:pivotFmt>
      <c:pivotFmt>
        <c:idx val="21"/>
        <c:spPr>
          <a:solidFill>
            <a:srgbClr val="FFC000"/>
          </a:solidFill>
          <a:ln w="25400">
            <a:solidFill>
              <a:schemeClr val="lt1"/>
            </a:solidFill>
          </a:ln>
          <a:effectLst/>
          <a:sp3d contourW="25400">
            <a:contourClr>
              <a:schemeClr val="lt1"/>
            </a:contourClr>
          </a:sp3d>
        </c:spPr>
      </c:pivotFmt>
      <c:pivotFmt>
        <c:idx val="22"/>
        <c:spPr>
          <a:solidFill>
            <a:srgbClr val="FFC000"/>
          </a:solidFill>
          <a:ln w="25400">
            <a:solidFill>
              <a:schemeClr val="lt1"/>
            </a:solidFill>
          </a:ln>
          <a:effectLst/>
          <a:sp3d contourW="25400">
            <a:contourClr>
              <a:schemeClr val="lt1"/>
            </a:contourClr>
          </a:sp3d>
        </c:spPr>
      </c:pivotFmt>
      <c:pivotFmt>
        <c:idx val="23"/>
        <c:spPr>
          <a:solidFill>
            <a:srgbClr val="FFC000"/>
          </a:solidFill>
          <a:ln w="25400">
            <a:solidFill>
              <a:schemeClr val="lt1"/>
            </a:solidFill>
          </a:ln>
          <a:effectLst/>
          <a:sp3d contourW="25400">
            <a:contourClr>
              <a:schemeClr val="lt1"/>
            </a:contourClr>
          </a:sp3d>
        </c:spPr>
      </c:pivotFmt>
      <c:pivotFmt>
        <c:idx val="24"/>
        <c:spPr>
          <a:solidFill>
            <a:srgbClr val="FFC000"/>
          </a:solidFill>
          <a:ln w="25400">
            <a:solidFill>
              <a:schemeClr val="lt1"/>
            </a:solidFill>
          </a:ln>
          <a:effectLst/>
          <a:sp3d contourW="25400">
            <a:contourClr>
              <a:schemeClr val="lt1"/>
            </a:contourClr>
          </a:sp3d>
        </c:spPr>
      </c:pivotFmt>
      <c:pivotFmt>
        <c:idx val="25"/>
        <c:spPr>
          <a:solidFill>
            <a:srgbClr val="FFC000"/>
          </a:solidFill>
          <a:ln w="25400">
            <a:solidFill>
              <a:schemeClr val="lt1"/>
            </a:solidFill>
          </a:ln>
          <a:effectLst/>
          <a:sp3d contourW="25400">
            <a:contourClr>
              <a:schemeClr val="lt1"/>
            </a:contourClr>
          </a:sp3d>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6"/>
        <c:spPr>
          <a:solidFill>
            <a:srgbClr val="FFC000"/>
          </a:solidFill>
          <a:ln w="25400">
            <a:solidFill>
              <a:schemeClr val="lt1"/>
            </a:solidFill>
          </a:ln>
          <a:effectLst/>
          <a:sp3d contourW="25400">
            <a:contourClr>
              <a:schemeClr val="lt1"/>
            </a:contourClr>
          </a:sp3d>
        </c:spPr>
      </c:pivotFmt>
      <c:pivotFmt>
        <c:idx val="27"/>
        <c:spPr>
          <a:solidFill>
            <a:srgbClr val="FFC000"/>
          </a:solidFill>
          <a:ln w="25400">
            <a:solidFill>
              <a:schemeClr val="lt1"/>
            </a:solidFill>
          </a:ln>
          <a:effectLst/>
          <a:sp3d contourW="25400">
            <a:contourClr>
              <a:schemeClr val="lt1"/>
            </a:contourClr>
          </a:sp3d>
        </c:spPr>
      </c:pivotFmt>
      <c:pivotFmt>
        <c:idx val="28"/>
        <c:spPr>
          <a:solidFill>
            <a:srgbClr val="FFC000"/>
          </a:solidFill>
          <a:ln w="25400">
            <a:solidFill>
              <a:schemeClr val="lt1"/>
            </a:solidFill>
          </a:ln>
          <a:effectLst/>
          <a:sp3d contourW="25400">
            <a:contourClr>
              <a:schemeClr val="lt1"/>
            </a:contourClr>
          </a:sp3d>
        </c:spPr>
      </c:pivotFmt>
      <c:pivotFmt>
        <c:idx val="29"/>
        <c:spPr>
          <a:solidFill>
            <a:srgbClr val="FFC000"/>
          </a:solidFill>
          <a:ln w="25400">
            <a:solidFill>
              <a:schemeClr val="lt1"/>
            </a:solidFill>
          </a:ln>
          <a:effectLst/>
          <a:sp3d contourW="25400">
            <a:contourClr>
              <a:schemeClr val="lt1"/>
            </a:contourClr>
          </a:sp3d>
        </c:spPr>
      </c:pivotFmt>
      <c:pivotFmt>
        <c:idx val="30"/>
        <c:spPr>
          <a:solidFill>
            <a:srgbClr val="FFC000"/>
          </a:solidFill>
          <a:ln w="25400">
            <a:solidFill>
              <a:schemeClr val="lt1"/>
            </a:solidFill>
          </a:ln>
          <a:effectLst/>
          <a:sp3d contourW="25400">
            <a:contourClr>
              <a:schemeClr val="lt1"/>
            </a:contourClr>
          </a:sp3d>
        </c:spPr>
      </c:pivotFmt>
      <c:pivotFmt>
        <c:idx val="31"/>
        <c:spPr>
          <a:solidFill>
            <a:srgbClr val="FFC000"/>
          </a:solidFill>
          <a:ln w="25400">
            <a:solidFill>
              <a:schemeClr val="lt1"/>
            </a:solidFill>
          </a:ln>
          <a:effectLst/>
          <a:sp3d contourW="25400">
            <a:contourClr>
              <a:schemeClr val="lt1"/>
            </a:contourClr>
          </a:sp3d>
        </c:spPr>
        <c:marker>
          <c:symbol val="none"/>
        </c:marker>
        <c:dLbl>
          <c:idx val="0"/>
          <c:spPr>
            <a:solidFill>
              <a:srgbClr val="FFC000"/>
            </a:solidFill>
            <a:ln>
              <a:solidFill>
                <a:srgbClr val="FFC000"/>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32"/>
        <c:spPr>
          <a:solidFill>
            <a:srgbClr val="FFC000"/>
          </a:solidFill>
          <a:ln w="25400">
            <a:solidFill>
              <a:schemeClr val="lt1"/>
            </a:solidFill>
          </a:ln>
          <a:effectLst/>
          <a:sp3d contourW="25400">
            <a:contourClr>
              <a:schemeClr val="lt1"/>
            </a:contourClr>
          </a:sp3d>
        </c:spPr>
      </c:pivotFmt>
      <c:pivotFmt>
        <c:idx val="33"/>
        <c:spPr>
          <a:solidFill>
            <a:srgbClr val="FFC000"/>
          </a:solidFill>
          <a:ln w="25400">
            <a:solidFill>
              <a:schemeClr val="lt1"/>
            </a:solidFill>
          </a:ln>
          <a:effectLst/>
          <a:sp3d contourW="25400">
            <a:contourClr>
              <a:schemeClr val="lt1"/>
            </a:contourClr>
          </a:sp3d>
        </c:spPr>
      </c:pivotFmt>
      <c:pivotFmt>
        <c:idx val="34"/>
        <c:spPr>
          <a:solidFill>
            <a:srgbClr val="FFC000"/>
          </a:solidFill>
          <a:ln w="25400">
            <a:solidFill>
              <a:schemeClr val="lt1"/>
            </a:solidFill>
          </a:ln>
          <a:effectLst/>
          <a:sp3d contourW="25400">
            <a:contourClr>
              <a:schemeClr val="lt1"/>
            </a:contourClr>
          </a:sp3d>
        </c:spPr>
      </c:pivotFmt>
      <c:pivotFmt>
        <c:idx val="35"/>
        <c:spPr>
          <a:solidFill>
            <a:srgbClr val="FFC000"/>
          </a:solidFill>
          <a:ln w="25400">
            <a:solidFill>
              <a:schemeClr val="lt1"/>
            </a:solidFill>
          </a:ln>
          <a:effectLst/>
          <a:sp3d contourW="25400">
            <a:contourClr>
              <a:schemeClr val="lt1"/>
            </a:contourClr>
          </a:sp3d>
        </c:spPr>
      </c:pivotFmt>
      <c:pivotFmt>
        <c:idx val="36"/>
        <c:spPr>
          <a:solidFill>
            <a:srgbClr val="FFC000"/>
          </a:solidFill>
          <a:ln w="2540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'KPI''s'!$H$3</c:f>
              <c:strCache>
                <c:ptCount val="1"/>
                <c:pt idx="0">
                  <c:v>Total</c:v>
                </c:pt>
              </c:strCache>
            </c:strRef>
          </c:tx>
          <c:spPr>
            <a:solidFill>
              <a:schemeClr val="accent1">
                <a:lumMod val="50000"/>
              </a:schemeClr>
            </a:solidFill>
          </c:spPr>
          <c:dPt>
            <c:idx val="0"/>
            <c:bubble3D val="0"/>
            <c:spPr>
              <a:solidFill>
                <a:schemeClr val="accent1">
                  <a:lumMod val="5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1-01AA-42B4-A87B-2129EA3CE243}"/>
              </c:ext>
            </c:extLst>
          </c:dPt>
          <c:dPt>
            <c:idx val="1"/>
            <c:bubble3D val="0"/>
            <c:spPr>
              <a:solidFill>
                <a:schemeClr val="accent1">
                  <a:lumMod val="5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3-01AA-42B4-A87B-2129EA3CE243}"/>
              </c:ext>
            </c:extLst>
          </c:dPt>
          <c:dPt>
            <c:idx val="2"/>
            <c:bubble3D val="0"/>
            <c:spPr>
              <a:solidFill>
                <a:schemeClr val="accent1">
                  <a:lumMod val="5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5-01AA-42B4-A87B-2129EA3CE243}"/>
              </c:ext>
            </c:extLst>
          </c:dPt>
          <c:dPt>
            <c:idx val="3"/>
            <c:bubble3D val="0"/>
            <c:spPr>
              <a:solidFill>
                <a:schemeClr val="accent1">
                  <a:lumMod val="5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7-01AA-42B4-A87B-2129EA3CE243}"/>
              </c:ext>
            </c:extLst>
          </c:dPt>
          <c:dPt>
            <c:idx val="4"/>
            <c:bubble3D val="0"/>
            <c:spPr>
              <a:solidFill>
                <a:schemeClr val="accent1">
                  <a:lumMod val="5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9-01AA-42B4-A87B-2129EA3CE243}"/>
              </c:ext>
            </c:extLst>
          </c:dPt>
          <c:dLbls>
            <c:spPr>
              <a:solidFill>
                <a:srgbClr val="156082">
                  <a:lumMod val="20000"/>
                  <a:lumOff val="80000"/>
                </a:srgbClr>
              </a:solidFill>
              <a:ln>
                <a:solidFill>
                  <a:prstClr val="white"/>
                </a:solidFill>
              </a:ln>
              <a:effectLst/>
            </c:spPr>
            <c:txPr>
              <a:bodyPr rot="0" spcFirstLastPara="1" vertOverflow="clip" horzOverflow="clip"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US"/>
              </a:p>
            </c:txPr>
            <c:dLblPos val="ctr"/>
            <c:showLegendKey val="0"/>
            <c:showVal val="1"/>
            <c:showCatName val="1"/>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'KPI''s'!$G$4:$G$9</c:f>
              <c:strCache>
                <c:ptCount val="5"/>
                <c:pt idx="0">
                  <c:v>AMZN</c:v>
                </c:pt>
                <c:pt idx="1">
                  <c:v>FB</c:v>
                </c:pt>
                <c:pt idx="2">
                  <c:v>MSFT</c:v>
                </c:pt>
                <c:pt idx="3">
                  <c:v>AAPL</c:v>
                </c:pt>
                <c:pt idx="4">
                  <c:v>GOOGL</c:v>
                </c:pt>
              </c:strCache>
            </c:strRef>
          </c:cat>
          <c:val>
            <c:numRef>
              <c:f>'KPI''s'!$H$4:$H$9</c:f>
              <c:numCache>
                <c:formatCode>#,###.00,,"M"</c:formatCode>
                <c:ptCount val="5"/>
                <c:pt idx="0">
                  <c:v>4437484417.5722132</c:v>
                </c:pt>
                <c:pt idx="1">
                  <c:v>4423179340.2074766</c:v>
                </c:pt>
                <c:pt idx="2">
                  <c:v>4421538372.3728447</c:v>
                </c:pt>
                <c:pt idx="3">
                  <c:v>4407785478.3456268</c:v>
                </c:pt>
                <c:pt idx="4">
                  <c:v>4392884258.0094938</c:v>
                </c:pt>
              </c:numCache>
            </c:numRef>
          </c:val>
          <c:extLst>
            <c:ext xmlns:c16="http://schemas.microsoft.com/office/drawing/2014/chart" uri="{C3380CC4-5D6E-409C-BE32-E72D297353CC}">
              <c16:uniqueId val="{0000000A-01AA-42B4-A87B-2129EA3CE243}"/>
            </c:ext>
          </c:extLst>
        </c:ser>
        <c:dLbls>
          <c:dLblPos val="bestFit"/>
          <c:showLegendKey val="0"/>
          <c:showVal val="1"/>
          <c:showCatName val="0"/>
          <c:showSerName val="0"/>
          <c:showPercent val="0"/>
          <c:showBubbleSize val="0"/>
          <c:showLeaderLines val="0"/>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lumMod val="20000"/>
        <a:lumOff val="80000"/>
      </a:schemeClr>
    </a:solidFill>
    <a:ln w="9525" cap="flat" cmpd="sng" algn="ctr">
      <a:solidFill>
        <a:sysClr val="windowText" lastClr="000000"/>
      </a:solidFill>
      <a:round/>
    </a:ln>
    <a:effectLst/>
  </c:spPr>
  <c:txPr>
    <a:bodyPr/>
    <a:lstStyle/>
    <a:p>
      <a:pPr>
        <a:defRPr>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7"/>
    </mc:Choice>
    <mc:Fallback>
      <c:style val="7"/>
    </mc:Fallback>
  </mc:AlternateContent>
  <c:pivotSource>
    <c:name>[Stock Analysis Excel Dashboard.xlsx]KPI's!PivotTable4</c:name>
    <c:fmtId val="-1"/>
  </c:pivotSource>
  <c:chart>
    <c:autoTitleDeleted val="1"/>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'KPI''s'!$E$13</c:f>
              <c:strCache>
                <c:ptCount val="1"/>
                <c:pt idx="0">
                  <c:v>Total</c:v>
                </c:pt>
              </c:strCache>
            </c:strRef>
          </c:tx>
          <c:spPr>
            <a:solidFill>
              <a:schemeClr val="accent1">
                <a:lumMod val="50000"/>
              </a:schemeClr>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'KPI''s'!$D$14:$D$19</c:f>
              <c:strCache>
                <c:ptCount val="5"/>
                <c:pt idx="0">
                  <c:v>AAPL</c:v>
                </c:pt>
                <c:pt idx="1">
                  <c:v>AMZN</c:v>
                </c:pt>
                <c:pt idx="2">
                  <c:v>GOOGL</c:v>
                </c:pt>
                <c:pt idx="3">
                  <c:v>MSFT</c:v>
                </c:pt>
                <c:pt idx="4">
                  <c:v>FB</c:v>
                </c:pt>
              </c:strCache>
            </c:strRef>
          </c:cat>
          <c:val>
            <c:numRef>
              <c:f>'KPI''s'!$E$14:$E$19</c:f>
              <c:numCache>
                <c:formatCode>_(* #,##0.00_);_(* \(#,##0.00\);_(* "-"??_);_(@_)</c:formatCode>
                <c:ptCount val="5"/>
                <c:pt idx="0">
                  <c:v>63.605621201554072</c:v>
                </c:pt>
                <c:pt idx="1">
                  <c:v>63.266712176375485</c:v>
                </c:pt>
                <c:pt idx="2">
                  <c:v>62.837415663250233</c:v>
                </c:pt>
                <c:pt idx="3">
                  <c:v>62.441477601516517</c:v>
                </c:pt>
                <c:pt idx="4">
                  <c:v>62.381223632910107</c:v>
                </c:pt>
              </c:numCache>
            </c:numRef>
          </c:val>
          <c:extLst>
            <c:ext xmlns:c16="http://schemas.microsoft.com/office/drawing/2014/chart" uri="{C3380CC4-5D6E-409C-BE32-E72D297353CC}">
              <c16:uniqueId val="{00000000-D477-4138-97C1-F13FF87FAF14}"/>
            </c:ext>
          </c:extLst>
        </c:ser>
        <c:dLbls>
          <c:dLblPos val="outEnd"/>
          <c:showLegendKey val="0"/>
          <c:showVal val="1"/>
          <c:showCatName val="0"/>
          <c:showSerName val="0"/>
          <c:showPercent val="0"/>
          <c:showBubbleSize val="0"/>
        </c:dLbls>
        <c:gapWidth val="219"/>
        <c:overlap val="-27"/>
        <c:axId val="541324872"/>
        <c:axId val="541327752"/>
      </c:barChart>
      <c:catAx>
        <c:axId val="541324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41327752"/>
        <c:crosses val="autoZero"/>
        <c:auto val="1"/>
        <c:lblAlgn val="ctr"/>
        <c:lblOffset val="100"/>
        <c:noMultiLvlLbl val="0"/>
      </c:catAx>
      <c:valAx>
        <c:axId val="541327752"/>
        <c:scaling>
          <c:orientation val="minMax"/>
        </c:scaling>
        <c:delete val="0"/>
        <c:axPos val="l"/>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5413248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lumMod val="20000"/>
        <a:lumOff val="80000"/>
      </a:schemeClr>
    </a:solidFill>
    <a:ln w="9525" cap="flat" cmpd="sng" algn="ctr">
      <a:solidFill>
        <a:sysClr val="windowText" lastClr="000000"/>
      </a:solidFill>
      <a:round/>
    </a:ln>
    <a:effectLst/>
  </c:spPr>
  <c:txPr>
    <a:bodyPr/>
    <a:lstStyle/>
    <a:p>
      <a:pPr>
        <a:defRPr>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7"/>
    </mc:Choice>
    <mc:Fallback>
      <c:style val="7"/>
    </mc:Fallback>
  </mc:AlternateContent>
  <c:pivotSource>
    <c:name>[Stock Analysis Excel Dashboard.xlsx]KPI's!PivotTable7</c:name>
    <c:fmtId val="16"/>
  </c:pivotSource>
  <c:chart>
    <c:autoTitleDeleted val="1"/>
    <c:pivotFmts>
      <c:pivotFmt>
        <c:idx val="0"/>
        <c:spPr>
          <a:solidFill>
            <a:schemeClr val="accent5"/>
          </a:solidFill>
          <a:ln>
            <a:noFill/>
          </a:ln>
          <a:effectLst/>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w="28575" cap="rnd">
            <a:solidFill>
              <a:srgbClr val="FFC000"/>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5"/>
          </a:solidFill>
          <a:ln w="28575" cap="rnd">
            <a:solidFill>
              <a:schemeClr val="accent5"/>
            </a:solidFill>
            <a:round/>
          </a:ln>
          <a:effectLst/>
        </c:spPr>
        <c:marker>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5"/>
          </a:solidFill>
          <a:ln w="28575" cap="rnd">
            <a:solidFill>
              <a:srgbClr val="FFC000"/>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5"/>
          </a:solidFill>
          <a:ln w="28575" cap="rnd">
            <a:solidFill>
              <a:srgbClr val="FFC000"/>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5"/>
          </a:solidFill>
          <a:ln w="28575" cap="rnd">
            <a:solidFill>
              <a:schemeClr val="accent1">
                <a:lumMod val="50000"/>
              </a:schemeClr>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5"/>
          </a:solidFill>
          <a:ln w="28575" cap="rnd">
            <a:solidFill>
              <a:schemeClr val="accent1">
                <a:lumMod val="50000"/>
              </a:schemeClr>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5"/>
          </a:solidFill>
          <a:ln w="28575" cap="rnd">
            <a:solidFill>
              <a:schemeClr val="accent1">
                <a:lumMod val="50000"/>
              </a:schemeClr>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'KPI''s'!$H$13</c:f>
              <c:strCache>
                <c:ptCount val="1"/>
                <c:pt idx="0">
                  <c:v>Total</c:v>
                </c:pt>
              </c:strCache>
            </c:strRef>
          </c:tx>
          <c:spPr>
            <a:ln w="28575" cap="rnd">
              <a:solidFill>
                <a:schemeClr val="accent1">
                  <a:lumMod val="50000"/>
                </a:schemeClr>
              </a:solidFill>
              <a:round/>
            </a:ln>
            <a:effectLst/>
          </c:spPr>
          <c:marker>
            <c:symbol val="circle"/>
            <c:size val="5"/>
            <c:spPr>
              <a:solidFill>
                <a:schemeClr val="accent1">
                  <a:lumMod val="50000"/>
                </a:schemeClr>
              </a:solidFill>
              <a:ln w="9525">
                <a:solidFill>
                  <a:schemeClr val="accent1">
                    <a:lumMod val="50000"/>
                  </a:schemeClr>
                </a:solidFill>
              </a:ln>
              <a:effectLst/>
            </c:spPr>
          </c:marker>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'KPI''s'!$G$14:$G$19</c:f>
              <c:strCache>
                <c:ptCount val="5"/>
                <c:pt idx="0">
                  <c:v>AAPL</c:v>
                </c:pt>
                <c:pt idx="1">
                  <c:v>AMZN</c:v>
                </c:pt>
                <c:pt idx="2">
                  <c:v>FB</c:v>
                </c:pt>
                <c:pt idx="3">
                  <c:v>GOOGL</c:v>
                </c:pt>
                <c:pt idx="4">
                  <c:v>MSFT</c:v>
                </c:pt>
              </c:strCache>
            </c:strRef>
          </c:cat>
          <c:val>
            <c:numRef>
              <c:f>'KPI''s'!$H$14:$H$19</c:f>
              <c:numCache>
                <c:formatCode>_(* #,##0.00_);_(* \(#,##0.00\);_(* "-"??_);_(@_)</c:formatCode>
                <c:ptCount val="5"/>
                <c:pt idx="0">
                  <c:v>1509.1288303277736</c:v>
                </c:pt>
                <c:pt idx="1">
                  <c:v>1509.0999797734466</c:v>
                </c:pt>
                <c:pt idx="2">
                  <c:v>1509.2800359891826</c:v>
                </c:pt>
                <c:pt idx="3">
                  <c:v>1509.1466255348539</c:v>
                </c:pt>
                <c:pt idx="4">
                  <c:v>1509.1901356878961</c:v>
                </c:pt>
              </c:numCache>
            </c:numRef>
          </c:val>
          <c:smooth val="0"/>
          <c:extLst>
            <c:ext xmlns:c16="http://schemas.microsoft.com/office/drawing/2014/chart" uri="{C3380CC4-5D6E-409C-BE32-E72D297353CC}">
              <c16:uniqueId val="{00000000-57E8-4B78-9BAF-B93DFDB0818D}"/>
            </c:ext>
          </c:extLst>
        </c:ser>
        <c:dLbls>
          <c:dLblPos val="t"/>
          <c:showLegendKey val="0"/>
          <c:showVal val="1"/>
          <c:showCatName val="0"/>
          <c:showSerName val="0"/>
          <c:showPercent val="0"/>
          <c:showBubbleSize val="0"/>
        </c:dLbls>
        <c:marker val="1"/>
        <c:smooth val="0"/>
        <c:axId val="1014364688"/>
        <c:axId val="1014365048"/>
      </c:lineChart>
      <c:catAx>
        <c:axId val="10143646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014365048"/>
        <c:crosses val="autoZero"/>
        <c:auto val="1"/>
        <c:lblAlgn val="ctr"/>
        <c:lblOffset val="100"/>
        <c:noMultiLvlLbl val="0"/>
      </c:catAx>
      <c:valAx>
        <c:axId val="1014365048"/>
        <c:scaling>
          <c:orientation val="minMax"/>
        </c:scaling>
        <c:delete val="0"/>
        <c:axPos val="l"/>
        <c:majorGridlines>
          <c:spPr>
            <a:ln w="3175" cap="flat" cmpd="sng" algn="ctr">
              <a:solidFill>
                <a:schemeClr val="tx1">
                  <a:lumMod val="15000"/>
                  <a:lumOff val="85000"/>
                </a:schemeClr>
              </a:solidFill>
              <a:round/>
            </a:ln>
            <a:effectLst/>
          </c:spPr>
        </c:majorGridlines>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0143646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lumMod val="20000"/>
        <a:lumOff val="80000"/>
      </a:schemeClr>
    </a:solidFill>
    <a:ln w="9525" cap="flat" cmpd="sng" algn="ctr">
      <a:solidFill>
        <a:schemeClr val="accent1">
          <a:lumMod val="50000"/>
        </a:schemeClr>
      </a:solidFill>
      <a:round/>
    </a:ln>
    <a:effectLst/>
  </c:spPr>
  <c:txPr>
    <a:bodyPr/>
    <a:lstStyle/>
    <a:p>
      <a:pPr>
        <a:defRPr>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7"/>
    </mc:Choice>
    <mc:Fallback>
      <c:style val="7"/>
    </mc:Fallback>
  </mc:AlternateContent>
  <c:pivotSource>
    <c:name>[Stock Analysis Excel Dashboard.xlsx]KPI's!PivotTable8</c:name>
    <c:fmtId val="10"/>
  </c:pivotSource>
  <c:chart>
    <c:autoTitleDeleted val="1"/>
    <c:pivotFmts>
      <c:pivotFmt>
        <c:idx val="0"/>
        <c:spPr>
          <a:solidFill>
            <a:schemeClr val="accent5"/>
          </a:solidFill>
          <a:ln>
            <a:noFill/>
          </a:ln>
          <a:effectLst/>
        </c:spPr>
        <c:marker>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
        <c:spPr>
          <a:solidFill>
            <a:schemeClr val="accent5"/>
          </a:solidFill>
          <a:ln>
            <a:noFill/>
          </a:ln>
          <a:effectLst/>
        </c:spPr>
        <c:marker>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
        <c:spPr>
          <a:solidFill>
            <a:schemeClr val="accent5"/>
          </a:solidFill>
          <a:ln w="28575" cap="rnd">
            <a:solidFill>
              <a:srgbClr val="FFC000"/>
            </a:solidFill>
            <a:round/>
          </a:ln>
          <a:effectLst/>
        </c:spPr>
        <c:marker>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
        <c:spPr>
          <a:solidFill>
            <a:schemeClr val="accent5"/>
          </a:solidFill>
          <a:ln w="28575" cap="rnd">
            <a:solidFill>
              <a:srgbClr val="FFC000"/>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5"/>
          </a:solidFill>
          <a:ln w="28575" cap="rnd">
            <a:solidFill>
              <a:srgbClr val="FFC000"/>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5"/>
          </a:solidFill>
          <a:ln w="28575" cap="rnd">
            <a:solidFill>
              <a:schemeClr val="accent1">
                <a:lumMod val="50000"/>
              </a:schemeClr>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5"/>
          </a:solidFill>
          <a:ln w="28575" cap="rnd">
            <a:solidFill>
              <a:schemeClr val="accent1">
                <a:lumMod val="50000"/>
              </a:schemeClr>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5"/>
          </a:solidFill>
          <a:ln w="28575" cap="rnd">
            <a:solidFill>
              <a:schemeClr val="accent1">
                <a:lumMod val="50000"/>
              </a:schemeClr>
            </a:solidFill>
            <a:round/>
          </a:ln>
          <a:effectLst/>
        </c:spPr>
        <c:marker>
          <c:symbol val="circle"/>
          <c:size val="5"/>
          <c:spPr>
            <a:solidFill>
              <a:srgbClr val="FFC000"/>
            </a:solidFill>
            <a:ln w="9525">
              <a:solidFill>
                <a:srgbClr val="FFC000"/>
              </a:solidFill>
            </a:ln>
            <a:effectLst/>
          </c:spPr>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'KPI''s'!$K$3</c:f>
              <c:strCache>
                <c:ptCount val="1"/>
                <c:pt idx="0">
                  <c:v>Total</c:v>
                </c:pt>
              </c:strCache>
            </c:strRef>
          </c:tx>
          <c:spPr>
            <a:ln w="28575" cap="rnd">
              <a:solidFill>
                <a:schemeClr val="accent1">
                  <a:lumMod val="50000"/>
                </a:schemeClr>
              </a:solidFill>
              <a:round/>
            </a:ln>
            <a:effectLst/>
          </c:spPr>
          <c:marker>
            <c:symbol val="circle"/>
            <c:size val="5"/>
            <c:spPr>
              <a:solidFill>
                <a:schemeClr val="accent1">
                  <a:lumMod val="50000"/>
                </a:schemeClr>
              </a:solidFill>
              <a:ln w="9525">
                <a:solidFill>
                  <a:schemeClr val="accent1">
                    <a:lumMod val="50000"/>
                  </a:schemeClr>
                </a:solidFill>
              </a:ln>
              <a:effectLst/>
            </c:spPr>
          </c:marker>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'KPI''s'!$J$4:$J$9</c:f>
              <c:strCache>
                <c:ptCount val="5"/>
                <c:pt idx="0">
                  <c:v>AAPL</c:v>
                </c:pt>
                <c:pt idx="1">
                  <c:v>AMZN</c:v>
                </c:pt>
                <c:pt idx="2">
                  <c:v>FB</c:v>
                </c:pt>
                <c:pt idx="3">
                  <c:v>GOOGL</c:v>
                </c:pt>
                <c:pt idx="4">
                  <c:v>MSFT</c:v>
                </c:pt>
              </c:strCache>
            </c:strRef>
          </c:cat>
          <c:val>
            <c:numRef>
              <c:f>'KPI''s'!$K$4:$K$9</c:f>
              <c:numCache>
                <c:formatCode>_ * #,##0.000_ ;_ * \-#,##0.000_ ;_ * "-"??_ ;_ @_ </c:formatCode>
                <c:ptCount val="5"/>
                <c:pt idx="0">
                  <c:v>91.709140181328749</c:v>
                </c:pt>
                <c:pt idx="1">
                  <c:v>91.892680016180691</c:v>
                </c:pt>
                <c:pt idx="2">
                  <c:v>91.679826052183685</c:v>
                </c:pt>
                <c:pt idx="3">
                  <c:v>91.39256343914731</c:v>
                </c:pt>
                <c:pt idx="4">
                  <c:v>91.641863713458676</c:v>
                </c:pt>
              </c:numCache>
            </c:numRef>
          </c:val>
          <c:smooth val="0"/>
          <c:extLst>
            <c:ext xmlns:c16="http://schemas.microsoft.com/office/drawing/2014/chart" uri="{C3380CC4-5D6E-409C-BE32-E72D297353CC}">
              <c16:uniqueId val="{00000000-DE18-4533-BB4B-E750B924CAF7}"/>
            </c:ext>
          </c:extLst>
        </c:ser>
        <c:dLbls>
          <c:dLblPos val="t"/>
          <c:showLegendKey val="0"/>
          <c:showVal val="1"/>
          <c:showCatName val="0"/>
          <c:showSerName val="0"/>
          <c:showPercent val="0"/>
          <c:showBubbleSize val="0"/>
        </c:dLbls>
        <c:marker val="1"/>
        <c:smooth val="0"/>
        <c:axId val="977491416"/>
        <c:axId val="977492136"/>
      </c:lineChart>
      <c:catAx>
        <c:axId val="977491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77492136"/>
        <c:crosses val="autoZero"/>
        <c:auto val="1"/>
        <c:lblAlgn val="ctr"/>
        <c:lblOffset val="100"/>
        <c:noMultiLvlLbl val="0"/>
      </c:catAx>
      <c:valAx>
        <c:axId val="977492136"/>
        <c:scaling>
          <c:orientation val="minMax"/>
        </c:scaling>
        <c:delete val="0"/>
        <c:axPos val="l"/>
        <c:majorGridlines>
          <c:spPr>
            <a:ln w="317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77491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lumMod val="20000"/>
        <a:lumOff val="80000"/>
      </a:schemeClr>
    </a:solidFill>
    <a:ln w="9525" cap="flat" cmpd="sng" algn="ctr">
      <a:solidFill>
        <a:sysClr val="windowText" lastClr="000000"/>
      </a:solidFill>
      <a:round/>
    </a:ln>
    <a:effectLst/>
  </c:spPr>
  <c:txPr>
    <a:bodyPr/>
    <a:lstStyle/>
    <a:p>
      <a:pPr>
        <a:defRPr>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[Stock Analysis Excel Dashboard.xlsx]KPI's!PivotTable6</c:name>
    <c:fmtId val="34"/>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FFC000"/>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rgbClr val="FFC000"/>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rgbClr val="FFC000"/>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rgbClr val="FFC000"/>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rgbClr val="FFC000"/>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rgbClr val="FFC000"/>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'KPI''s'!$R$3:$R$4</c:f>
              <c:strCache>
                <c:ptCount val="1"/>
                <c:pt idx="0">
                  <c:v>Sum of RSI (14 days)</c:v>
                </c:pt>
              </c:strCache>
            </c:strRef>
          </c:tx>
          <c:spPr>
            <a:solidFill>
              <a:schemeClr val="accent1">
                <a:lumMod val="50000"/>
              </a:schemeClr>
            </a:solidFill>
            <a:ln>
              <a:noFill/>
            </a:ln>
            <a:effectLst/>
          </c:spPr>
          <c:invertIfNegative val="0"/>
          <c:dLbls>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'KPI''s'!$Q$5:$Q$10</c:f>
              <c:strCache>
                <c:ptCount val="5"/>
                <c:pt idx="0">
                  <c:v>AAPL</c:v>
                </c:pt>
                <c:pt idx="1">
                  <c:v>AMZN</c:v>
                </c:pt>
                <c:pt idx="2">
                  <c:v>FB</c:v>
                </c:pt>
                <c:pt idx="3">
                  <c:v>GOOGL</c:v>
                </c:pt>
                <c:pt idx="4">
                  <c:v>MSFT</c:v>
                </c:pt>
              </c:strCache>
            </c:strRef>
          </c:cat>
          <c:val>
            <c:numRef>
              <c:f>'KPI''s'!$R$5:$R$10</c:f>
              <c:numCache>
                <c:formatCode>_ * #,##0_ ;_ * \-#,##0_ ;_ * "-"??_ ;_ @_ </c:formatCode>
                <c:ptCount val="5"/>
                <c:pt idx="0">
                  <c:v>501665.3899999992</c:v>
                </c:pt>
                <c:pt idx="1">
                  <c:v>493487.85999999987</c:v>
                </c:pt>
                <c:pt idx="2">
                  <c:v>499797.33000000165</c:v>
                </c:pt>
                <c:pt idx="3">
                  <c:v>502138.01999999752</c:v>
                </c:pt>
                <c:pt idx="4">
                  <c:v>500220.03000000026</c:v>
                </c:pt>
              </c:numCache>
            </c:numRef>
          </c:val>
          <c:extLst>
            <c:ext xmlns:c16="http://schemas.microsoft.com/office/drawing/2014/chart" uri="{C3380CC4-5D6E-409C-BE32-E72D297353CC}">
              <c16:uniqueId val="{00000000-E82C-4F9D-9232-BFDD061E0475}"/>
            </c:ext>
          </c:extLst>
        </c:ser>
        <c:ser>
          <c:idx val="1"/>
          <c:order val="1"/>
          <c:tx>
            <c:strRef>
              <c:f>'KPI''s'!$S$3:$S$4</c:f>
              <c:strCache>
                <c:ptCount val="1"/>
                <c:pt idx="0">
                  <c:v>Sum of MACD</c:v>
                </c:pt>
              </c:strCache>
            </c:strRef>
          </c:tx>
          <c:spPr>
            <a:solidFill>
              <a:schemeClr val="accent4">
                <a:lumMod val="75000"/>
              </a:schemeClr>
            </a:solidFill>
            <a:ln>
              <a:noFill/>
            </a:ln>
            <a:effectLst/>
          </c:spPr>
          <c:invertIfNegative val="0"/>
          <c:dLbls>
            <c:numFmt formatCode="0.0,\ &quot;K&quot;"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'KPI''s'!$Q$5:$Q$10</c:f>
              <c:strCache>
                <c:ptCount val="5"/>
                <c:pt idx="0">
                  <c:v>AAPL</c:v>
                </c:pt>
                <c:pt idx="1">
                  <c:v>AMZN</c:v>
                </c:pt>
                <c:pt idx="2">
                  <c:v>FB</c:v>
                </c:pt>
                <c:pt idx="3">
                  <c:v>GOOGL</c:v>
                </c:pt>
                <c:pt idx="4">
                  <c:v>MSFT</c:v>
                </c:pt>
              </c:strCache>
            </c:strRef>
          </c:cat>
          <c:val>
            <c:numRef>
              <c:f>'KPI''s'!$S$5:$S$10</c:f>
              <c:numCache>
                <c:formatCode>_ * #,##0_ ;_ * \-#,##0_ ;_ * "-"??_ ;_ @_ </c:formatCode>
                <c:ptCount val="5"/>
                <c:pt idx="0">
                  <c:v>26454.169999999547</c:v>
                </c:pt>
                <c:pt idx="1">
                  <c:v>26710.399999998623</c:v>
                </c:pt>
                <c:pt idx="2">
                  <c:v>-39762.270000003024</c:v>
                </c:pt>
                <c:pt idx="3">
                  <c:v>-23537.199999997247</c:v>
                </c:pt>
                <c:pt idx="4">
                  <c:v>8487.7400000003563</c:v>
                </c:pt>
              </c:numCache>
            </c:numRef>
          </c:val>
          <c:extLst>
            <c:ext xmlns:c16="http://schemas.microsoft.com/office/drawing/2014/chart" uri="{C3380CC4-5D6E-409C-BE32-E72D297353CC}">
              <c16:uniqueId val="{00000001-E82C-4F9D-9232-BFDD061E0475}"/>
            </c:ext>
          </c:extLst>
        </c:ser>
        <c:dLbls>
          <c:dLblPos val="outEnd"/>
          <c:showLegendKey val="0"/>
          <c:showVal val="1"/>
          <c:showCatName val="0"/>
          <c:showSerName val="0"/>
          <c:showPercent val="0"/>
          <c:showBubbleSize val="0"/>
        </c:dLbls>
        <c:gapWidth val="150"/>
        <c:axId val="823991712"/>
        <c:axId val="823991352"/>
      </c:barChart>
      <c:catAx>
        <c:axId val="823991712"/>
        <c:scaling>
          <c:orientation val="minMax"/>
        </c:scaling>
        <c:delete val="0"/>
        <c:axPos val="l"/>
        <c:numFmt formatCode="General" sourceLinked="1"/>
        <c:majorTickMark val="none"/>
        <c:minorTickMark val="none"/>
        <c:tickLblPos val="nextTo"/>
        <c:spPr>
          <a:noFill/>
          <a:ln>
            <a:solidFill>
              <a:schemeClr val="bg1">
                <a:lumMod val="85000"/>
              </a:schemeClr>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823991352"/>
        <c:crosses val="autoZero"/>
        <c:auto val="1"/>
        <c:lblAlgn val="ctr"/>
        <c:lblOffset val="100"/>
        <c:noMultiLvlLbl val="0"/>
      </c:catAx>
      <c:valAx>
        <c:axId val="823991352"/>
        <c:scaling>
          <c:orientation val="minMax"/>
        </c:scaling>
        <c:delete val="1"/>
        <c:axPos val="b"/>
        <c:numFmt formatCode="_ * #,##0_ ;_ * \-#,##0_ ;_ * &quot;-&quot;??_ ;_ @_ " sourceLinked="1"/>
        <c:majorTickMark val="none"/>
        <c:minorTickMark val="none"/>
        <c:tickLblPos val="nextTo"/>
        <c:crossAx val="8239917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lumMod val="20000"/>
        <a:lumOff val="80000"/>
      </a:schemeClr>
    </a:solidFill>
    <a:ln w="9525" cap="flat" cmpd="sng" algn="ctr">
      <a:solidFill>
        <a:schemeClr val="tx1">
          <a:lumMod val="15000"/>
          <a:lumOff val="85000"/>
        </a:schemeClr>
      </a:solidFill>
      <a:round/>
    </a:ln>
    <a:effectLst/>
  </c:spPr>
  <c:txPr>
    <a:bodyPr/>
    <a:lstStyle/>
    <a:p>
      <a:pPr>
        <a:defRPr>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colors6.xml><?xml version="1.0" encoding="utf-8"?>
<cs:colorStyle xmlns:cs="http://schemas.microsoft.com/office/drawing/2012/chartStyle" xmlns:a="http://schemas.openxmlformats.org/drawingml/2006/main" meth="withinLinear" id="18">
  <a:schemeClr val="accent5"/>
</cs:colorStyle>
</file>

<file path=ppt/charts/colors7.xml><?xml version="1.0" encoding="utf-8"?>
<cs:colorStyle xmlns:cs="http://schemas.microsoft.com/office/drawing/2012/chartStyle" xmlns:a="http://schemas.openxmlformats.org/drawingml/2006/main" meth="withinLinear" id="18">
  <a:schemeClr val="accent5"/>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53300-649C-1C92-D3A0-2D01DB58934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IN"/>
          </a:p>
        </p:txBody>
      </p:sp>
      <p:sp>
        <p:nvSpPr>
          <p:cNvPr id="3" name="Subtitle 2">
            <a:extLst>
              <a:ext uri="{FF2B5EF4-FFF2-40B4-BE49-F238E27FC236}">
                <a16:creationId xmlns:a16="http://schemas.microsoft.com/office/drawing/2014/main" id="{FB598548-9B74-4901-16C6-14C16357A5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IN"/>
          </a:p>
        </p:txBody>
      </p:sp>
      <p:sp>
        <p:nvSpPr>
          <p:cNvPr id="4" name="Date Placeholder 3">
            <a:extLst>
              <a:ext uri="{FF2B5EF4-FFF2-40B4-BE49-F238E27FC236}">
                <a16:creationId xmlns:a16="http://schemas.microsoft.com/office/drawing/2014/main" id="{61B67367-CD29-8662-969A-5E8BFE59906D}"/>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5" name="Footer Placeholder 4">
            <a:extLst>
              <a:ext uri="{FF2B5EF4-FFF2-40B4-BE49-F238E27FC236}">
                <a16:creationId xmlns:a16="http://schemas.microsoft.com/office/drawing/2014/main" id="{C385CDFD-EE7E-05E2-5F72-9E8A650200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1B181A-CEE3-34BB-1BC5-EA9FB86EBB03}"/>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2612179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C7D85-D846-55DD-EB9D-1A325DBD5DB8}"/>
              </a:ext>
            </a:extLst>
          </p:cNvPr>
          <p:cNvSpPr>
            <a:spLocks noGrp="1"/>
          </p:cNvSpPr>
          <p:nvPr>
            <p:ph type="title"/>
          </p:nvPr>
        </p:nvSpPr>
        <p:spPr/>
        <p:txBody>
          <a:bodyPr/>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D000161B-E53C-D683-10D4-7BC46F38FB9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3E55E4E3-B567-C962-26BE-6458ADA474FE}"/>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5" name="Footer Placeholder 4">
            <a:extLst>
              <a:ext uri="{FF2B5EF4-FFF2-40B4-BE49-F238E27FC236}">
                <a16:creationId xmlns:a16="http://schemas.microsoft.com/office/drawing/2014/main" id="{7E524502-362D-E2FD-14C7-6288A8B627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E2CA17-53D3-82AD-5F30-5C075EA79FC3}"/>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26635247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182926-1C53-2893-03B2-DF4B23C3247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11BF5B23-C8D8-855E-F554-420A65CF114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0E072A11-437A-157A-FC5E-FC0E7A466C02}"/>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5" name="Footer Placeholder 4">
            <a:extLst>
              <a:ext uri="{FF2B5EF4-FFF2-40B4-BE49-F238E27FC236}">
                <a16:creationId xmlns:a16="http://schemas.microsoft.com/office/drawing/2014/main" id="{AA992649-9058-E8FA-DEF5-3D147275ED1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578594-D6C9-DAE6-BAFB-307736E5AFA8}"/>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1767822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2038E-12A9-F1BD-5E69-18569D241490}"/>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8F565BCC-BE84-C48E-341A-BDB902DBD70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90A8880C-2969-90ED-C5D6-73D591D01FBC}"/>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5" name="Footer Placeholder 4">
            <a:extLst>
              <a:ext uri="{FF2B5EF4-FFF2-40B4-BE49-F238E27FC236}">
                <a16:creationId xmlns:a16="http://schemas.microsoft.com/office/drawing/2014/main" id="{E2BF94DE-3C56-B059-C22F-39E9B352D3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B7AC7F4-6648-BE63-06E6-D4D49448F7CD}"/>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27607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4D217-AAF1-885A-6DC7-2746D37A82E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IN"/>
          </a:p>
        </p:txBody>
      </p:sp>
      <p:sp>
        <p:nvSpPr>
          <p:cNvPr id="3" name="Text Placeholder 2">
            <a:extLst>
              <a:ext uri="{FF2B5EF4-FFF2-40B4-BE49-F238E27FC236}">
                <a16:creationId xmlns:a16="http://schemas.microsoft.com/office/drawing/2014/main" id="{2BE05EB6-0F0B-6059-4E60-2C56B3EDCA2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666B136-35DB-35DA-98A1-14852BD3AC93}"/>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5" name="Footer Placeholder 4">
            <a:extLst>
              <a:ext uri="{FF2B5EF4-FFF2-40B4-BE49-F238E27FC236}">
                <a16:creationId xmlns:a16="http://schemas.microsoft.com/office/drawing/2014/main" id="{2DB9F09C-F4AD-D1DB-C550-986266F717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6B08320-28C3-79E5-6418-5D13C1941E8F}"/>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1860981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C3669-C967-0773-87D7-098F47B52D82}"/>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FC7C6FAB-9868-9E3A-8FF0-08F96CF8899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Content Placeholder 3">
            <a:extLst>
              <a:ext uri="{FF2B5EF4-FFF2-40B4-BE49-F238E27FC236}">
                <a16:creationId xmlns:a16="http://schemas.microsoft.com/office/drawing/2014/main" id="{3BF92092-A45C-8038-7C77-6DFFCE2F8E4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Date Placeholder 4">
            <a:extLst>
              <a:ext uri="{FF2B5EF4-FFF2-40B4-BE49-F238E27FC236}">
                <a16:creationId xmlns:a16="http://schemas.microsoft.com/office/drawing/2014/main" id="{7CF65031-29CA-E611-C71B-9FC44D7FCF12}"/>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6" name="Footer Placeholder 5">
            <a:extLst>
              <a:ext uri="{FF2B5EF4-FFF2-40B4-BE49-F238E27FC236}">
                <a16:creationId xmlns:a16="http://schemas.microsoft.com/office/drawing/2014/main" id="{E8C950AF-8EC0-7901-24E7-5CC6F40AC3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C3B03A0-3DE6-5FFD-9788-9BC360DA3021}"/>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173454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C389-0A77-122E-3123-FBFA79DCBDBA}"/>
              </a:ext>
            </a:extLst>
          </p:cNvPr>
          <p:cNvSpPr>
            <a:spLocks noGrp="1"/>
          </p:cNvSpPr>
          <p:nvPr>
            <p:ph type="title"/>
          </p:nvPr>
        </p:nvSpPr>
        <p:spPr>
          <a:xfrm>
            <a:off x="839788" y="365125"/>
            <a:ext cx="10515600" cy="1325563"/>
          </a:xfrm>
        </p:spPr>
        <p:txBody>
          <a:bodyPr/>
          <a:lstStyle/>
          <a:p>
            <a:r>
              <a:rPr lang="en-GB"/>
              <a:t>Click to edit Master title style</a:t>
            </a:r>
            <a:endParaRPr lang="en-IN"/>
          </a:p>
        </p:txBody>
      </p:sp>
      <p:sp>
        <p:nvSpPr>
          <p:cNvPr id="3" name="Text Placeholder 2">
            <a:extLst>
              <a:ext uri="{FF2B5EF4-FFF2-40B4-BE49-F238E27FC236}">
                <a16:creationId xmlns:a16="http://schemas.microsoft.com/office/drawing/2014/main" id="{B52C33FD-7F01-F70B-9CA7-DF13EE3FEC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9DBB48F-2063-6B1A-C25D-8C4131FE4CD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Text Placeholder 4">
            <a:extLst>
              <a:ext uri="{FF2B5EF4-FFF2-40B4-BE49-F238E27FC236}">
                <a16:creationId xmlns:a16="http://schemas.microsoft.com/office/drawing/2014/main" id="{82BDAF3B-C050-04BC-FFCE-B6778B0110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2C80D93-9417-B0E1-66F9-70004AC375E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7" name="Date Placeholder 6">
            <a:extLst>
              <a:ext uri="{FF2B5EF4-FFF2-40B4-BE49-F238E27FC236}">
                <a16:creationId xmlns:a16="http://schemas.microsoft.com/office/drawing/2014/main" id="{A7EC5F0D-06E2-5985-43CA-8BA9D445A350}"/>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8" name="Footer Placeholder 7">
            <a:extLst>
              <a:ext uri="{FF2B5EF4-FFF2-40B4-BE49-F238E27FC236}">
                <a16:creationId xmlns:a16="http://schemas.microsoft.com/office/drawing/2014/main" id="{DB070601-5DC4-FEB1-35FE-2FD5E08614F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2A69024-57D9-7023-E7D7-3F8F8AC7CC2A}"/>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976928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2ADCA-C93D-459C-0791-3ECAD54AEA9A}"/>
              </a:ext>
            </a:extLst>
          </p:cNvPr>
          <p:cNvSpPr>
            <a:spLocks noGrp="1"/>
          </p:cNvSpPr>
          <p:nvPr>
            <p:ph type="title"/>
          </p:nvPr>
        </p:nvSpPr>
        <p:spPr/>
        <p:txBody>
          <a:bodyPr/>
          <a:lstStyle/>
          <a:p>
            <a:r>
              <a:rPr lang="en-GB"/>
              <a:t>Click to edit Master title style</a:t>
            </a:r>
            <a:endParaRPr lang="en-IN"/>
          </a:p>
        </p:txBody>
      </p:sp>
      <p:sp>
        <p:nvSpPr>
          <p:cNvPr id="3" name="Date Placeholder 2">
            <a:extLst>
              <a:ext uri="{FF2B5EF4-FFF2-40B4-BE49-F238E27FC236}">
                <a16:creationId xmlns:a16="http://schemas.microsoft.com/office/drawing/2014/main" id="{50607FB5-3561-7419-4D83-A23F07138ED2}"/>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4" name="Footer Placeholder 3">
            <a:extLst>
              <a:ext uri="{FF2B5EF4-FFF2-40B4-BE49-F238E27FC236}">
                <a16:creationId xmlns:a16="http://schemas.microsoft.com/office/drawing/2014/main" id="{FDB9CE61-6B95-3350-2384-B218230F0CB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B3823D6-C571-D883-BE0C-CA6FFDBA4944}"/>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3774951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DBE90B-0D5E-852F-15D2-706029FD4125}"/>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3" name="Footer Placeholder 2">
            <a:extLst>
              <a:ext uri="{FF2B5EF4-FFF2-40B4-BE49-F238E27FC236}">
                <a16:creationId xmlns:a16="http://schemas.microsoft.com/office/drawing/2014/main" id="{C1C61F0F-DE0D-1213-6774-94F729E72D8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C096B78-A01E-166F-12C3-A40846096EDA}"/>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271040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E5E53-2C60-80C0-5EBA-43BC8C16EBE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Content Placeholder 2">
            <a:extLst>
              <a:ext uri="{FF2B5EF4-FFF2-40B4-BE49-F238E27FC236}">
                <a16:creationId xmlns:a16="http://schemas.microsoft.com/office/drawing/2014/main" id="{84541EE8-7E02-21D1-3ECC-148C01FDA3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Text Placeholder 3">
            <a:extLst>
              <a:ext uri="{FF2B5EF4-FFF2-40B4-BE49-F238E27FC236}">
                <a16:creationId xmlns:a16="http://schemas.microsoft.com/office/drawing/2014/main" id="{E7001B61-A517-AEC6-EB91-76D9241C07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59F0B37-4BAC-83BD-FB2A-A2CFC0D1F021}"/>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6" name="Footer Placeholder 5">
            <a:extLst>
              <a:ext uri="{FF2B5EF4-FFF2-40B4-BE49-F238E27FC236}">
                <a16:creationId xmlns:a16="http://schemas.microsoft.com/office/drawing/2014/main" id="{699249D9-21CF-5DB8-6778-D30593DEE5E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4DCE212-FE1F-B368-15A3-DC4CBE888A1D}"/>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1231473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787B4-6BEE-D8D3-E245-2A1434EBFF8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Picture Placeholder 2">
            <a:extLst>
              <a:ext uri="{FF2B5EF4-FFF2-40B4-BE49-F238E27FC236}">
                <a16:creationId xmlns:a16="http://schemas.microsoft.com/office/drawing/2014/main" id="{155BB45C-5BEF-364C-C9C4-1567FC2832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2348AE0-7E2B-0849-0FA2-BF19AAFE3B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85A4898-FAD4-85B6-689B-E5A1F6A4624A}"/>
              </a:ext>
            </a:extLst>
          </p:cNvPr>
          <p:cNvSpPr>
            <a:spLocks noGrp="1"/>
          </p:cNvSpPr>
          <p:nvPr>
            <p:ph type="dt" sz="half" idx="10"/>
          </p:nvPr>
        </p:nvSpPr>
        <p:spPr/>
        <p:txBody>
          <a:bodyPr/>
          <a:lstStyle/>
          <a:p>
            <a:fld id="{29A750CB-6475-4429-9268-1812DEA904C8}" type="datetimeFigureOut">
              <a:rPr lang="en-IN" smtClean="0"/>
              <a:t>27-03-2025</a:t>
            </a:fld>
            <a:endParaRPr lang="en-IN"/>
          </a:p>
        </p:txBody>
      </p:sp>
      <p:sp>
        <p:nvSpPr>
          <p:cNvPr id="6" name="Footer Placeholder 5">
            <a:extLst>
              <a:ext uri="{FF2B5EF4-FFF2-40B4-BE49-F238E27FC236}">
                <a16:creationId xmlns:a16="http://schemas.microsoft.com/office/drawing/2014/main" id="{20670A98-2B21-95B9-E6F1-9ECEFE8BA6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DF830AD-0A01-810B-A59B-4E4690DDB5FB}"/>
              </a:ext>
            </a:extLst>
          </p:cNvPr>
          <p:cNvSpPr>
            <a:spLocks noGrp="1"/>
          </p:cNvSpPr>
          <p:nvPr>
            <p:ph type="sldNum" sz="quarter" idx="12"/>
          </p:nvPr>
        </p:nvSpPr>
        <p:spPr/>
        <p:txBody>
          <a:bodyPr/>
          <a:lstStyle/>
          <a:p>
            <a:fld id="{68E8F120-F509-4BFF-B415-1024BE9A397A}" type="slidenum">
              <a:rPr lang="en-IN" smtClean="0"/>
              <a:t>‹#›</a:t>
            </a:fld>
            <a:endParaRPr lang="en-IN"/>
          </a:p>
        </p:txBody>
      </p:sp>
    </p:spTree>
    <p:extLst>
      <p:ext uri="{BB962C8B-B14F-4D97-AF65-F5344CB8AC3E}">
        <p14:creationId xmlns:p14="http://schemas.microsoft.com/office/powerpoint/2010/main" val="1072204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1B1276-3AF2-75C5-DF87-E9C32CAC68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IN"/>
          </a:p>
        </p:txBody>
      </p:sp>
      <p:sp>
        <p:nvSpPr>
          <p:cNvPr id="3" name="Text Placeholder 2">
            <a:extLst>
              <a:ext uri="{FF2B5EF4-FFF2-40B4-BE49-F238E27FC236}">
                <a16:creationId xmlns:a16="http://schemas.microsoft.com/office/drawing/2014/main" id="{817871B5-9A51-BEF3-0E3A-B1EE845116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61B0D3E8-4553-5B55-F1BD-0655BA6067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9A750CB-6475-4429-9268-1812DEA904C8}" type="datetimeFigureOut">
              <a:rPr lang="en-IN" smtClean="0"/>
              <a:t>27-03-2025</a:t>
            </a:fld>
            <a:endParaRPr lang="en-IN"/>
          </a:p>
        </p:txBody>
      </p:sp>
      <p:sp>
        <p:nvSpPr>
          <p:cNvPr id="5" name="Footer Placeholder 4">
            <a:extLst>
              <a:ext uri="{FF2B5EF4-FFF2-40B4-BE49-F238E27FC236}">
                <a16:creationId xmlns:a16="http://schemas.microsoft.com/office/drawing/2014/main" id="{871431FC-728C-D440-FCF5-F38514C810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264ACAC7-FC93-FD88-A177-D8F50AD55EB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8E8F120-F509-4BFF-B415-1024BE9A397A}" type="slidenum">
              <a:rPr lang="en-IN" smtClean="0"/>
              <a:t>‹#›</a:t>
            </a:fld>
            <a:endParaRPr lang="en-IN"/>
          </a:p>
        </p:txBody>
      </p:sp>
    </p:spTree>
    <p:extLst>
      <p:ext uri="{BB962C8B-B14F-4D97-AF65-F5344CB8AC3E}">
        <p14:creationId xmlns:p14="http://schemas.microsoft.com/office/powerpoint/2010/main" val="1044230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DE9E8E3-CEA4-114B-936B-2B04100F3A9F}"/>
              </a:ext>
            </a:extLst>
          </p:cNvPr>
          <p:cNvSpPr/>
          <p:nvPr/>
        </p:nvSpPr>
        <p:spPr>
          <a:xfrm>
            <a:off x="0" y="0"/>
            <a:ext cx="8742947" cy="6858000"/>
          </a:xfrm>
          <a:prstGeom prst="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1573136F-24C7-C3BD-D60D-F78E8BC1E171}"/>
              </a:ext>
            </a:extLst>
          </p:cNvPr>
          <p:cNvSpPr/>
          <p:nvPr/>
        </p:nvSpPr>
        <p:spPr>
          <a:xfrm>
            <a:off x="8742947" y="0"/>
            <a:ext cx="3449053"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Diagonal Corners Rounded 4">
            <a:extLst>
              <a:ext uri="{FF2B5EF4-FFF2-40B4-BE49-F238E27FC236}">
                <a16:creationId xmlns:a16="http://schemas.microsoft.com/office/drawing/2014/main" id="{CA4DE191-DD68-5850-C862-8CB28E6F363D}"/>
              </a:ext>
            </a:extLst>
          </p:cNvPr>
          <p:cNvSpPr/>
          <p:nvPr/>
        </p:nvSpPr>
        <p:spPr>
          <a:xfrm rot="10800000">
            <a:off x="7102642" y="914399"/>
            <a:ext cx="4251158" cy="5083629"/>
          </a:xfrm>
          <a:prstGeom prst="round2Diag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descr="A hand holding a magnifying glass over a graph">
            <a:extLst>
              <a:ext uri="{FF2B5EF4-FFF2-40B4-BE49-F238E27FC236}">
                <a16:creationId xmlns:a16="http://schemas.microsoft.com/office/drawing/2014/main" id="{956A6D55-BCA9-3C47-434A-8839C61A16F7}"/>
              </a:ext>
            </a:extLst>
          </p:cNvPr>
          <p:cNvPicPr>
            <a:picLocks noChangeAspect="1"/>
          </p:cNvPicPr>
          <p:nvPr/>
        </p:nvPicPr>
        <p:blipFill>
          <a:blip r:embed="rId2">
            <a:extLst>
              <a:ext uri="{28A0092B-C50C-407E-A947-70E740481C1C}">
                <a14:useLocalDpi xmlns:a14="http://schemas.microsoft.com/office/drawing/2010/main" val="0"/>
              </a:ext>
            </a:extLst>
          </a:blip>
          <a:srcRect t="17652"/>
          <a:stretch/>
        </p:blipFill>
        <p:spPr>
          <a:xfrm>
            <a:off x="7102642" y="914398"/>
            <a:ext cx="4066101" cy="4931227"/>
          </a:xfrm>
          <a:prstGeom prst="round2DiagRect">
            <a:avLst>
              <a:gd name="adj1" fmla="val 16667"/>
              <a:gd name="adj2" fmla="val 0"/>
            </a:avLst>
          </a:prstGeom>
          <a:ln w="88900" cap="sq">
            <a:noFill/>
            <a:miter lim="800000"/>
          </a:ln>
          <a:effectLst>
            <a:outerShdw blurRad="254000" algn="tl" rotWithShape="0">
              <a:srgbClr val="000000">
                <a:alpha val="43000"/>
              </a:srgbClr>
            </a:outerShdw>
          </a:effectLst>
        </p:spPr>
      </p:pic>
      <p:sp>
        <p:nvSpPr>
          <p:cNvPr id="7" name="Rectangle: Single Corner Rounded 6">
            <a:extLst>
              <a:ext uri="{FF2B5EF4-FFF2-40B4-BE49-F238E27FC236}">
                <a16:creationId xmlns:a16="http://schemas.microsoft.com/office/drawing/2014/main" id="{128B96FB-AD0A-27D9-4DCA-F7D2B3FF3BBB}"/>
              </a:ext>
            </a:extLst>
          </p:cNvPr>
          <p:cNvSpPr/>
          <p:nvPr/>
        </p:nvSpPr>
        <p:spPr>
          <a:xfrm rot="10800000">
            <a:off x="0" y="1856014"/>
            <a:ext cx="7102641" cy="1600199"/>
          </a:xfrm>
          <a:prstGeom prst="round1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 </a:t>
            </a:r>
            <a:endParaRPr lang="en-IN" dirty="0"/>
          </a:p>
        </p:txBody>
      </p:sp>
      <p:sp>
        <p:nvSpPr>
          <p:cNvPr id="8" name="TextBox 7">
            <a:extLst>
              <a:ext uri="{FF2B5EF4-FFF2-40B4-BE49-F238E27FC236}">
                <a16:creationId xmlns:a16="http://schemas.microsoft.com/office/drawing/2014/main" id="{1C879C78-A8C7-3434-0E12-50D992C63A01}"/>
              </a:ext>
            </a:extLst>
          </p:cNvPr>
          <p:cNvSpPr txBox="1"/>
          <p:nvPr/>
        </p:nvSpPr>
        <p:spPr>
          <a:xfrm>
            <a:off x="97972" y="1778951"/>
            <a:ext cx="6819612" cy="1754326"/>
          </a:xfrm>
          <a:prstGeom prst="rect">
            <a:avLst/>
          </a:prstGeom>
          <a:noFill/>
        </p:spPr>
        <p:txBody>
          <a:bodyPr wrap="square" rtlCol="0">
            <a:spAutoFit/>
          </a:bodyPr>
          <a:lstStyle/>
          <a:p>
            <a:pPr algn="ctr"/>
            <a:r>
              <a:rPr lang="en-US" sz="5200" dirty="0">
                <a:latin typeface="Amasis MT Pro Black" panose="02040A04050005020304" pitchFamily="18" charset="0"/>
              </a:rPr>
              <a:t>Stock Market Analysis</a:t>
            </a:r>
            <a:endParaRPr lang="en-IN" sz="5200" dirty="0">
              <a:latin typeface="Amasis MT Pro Black" panose="02040A04050005020304" pitchFamily="18" charset="0"/>
            </a:endParaRPr>
          </a:p>
        </p:txBody>
      </p:sp>
      <p:sp>
        <p:nvSpPr>
          <p:cNvPr id="9" name="TextBox 8">
            <a:extLst>
              <a:ext uri="{FF2B5EF4-FFF2-40B4-BE49-F238E27FC236}">
                <a16:creationId xmlns:a16="http://schemas.microsoft.com/office/drawing/2014/main" id="{D1A022D8-9C8F-A881-88AA-53D5283F9BEE}"/>
              </a:ext>
            </a:extLst>
          </p:cNvPr>
          <p:cNvSpPr txBox="1"/>
          <p:nvPr/>
        </p:nvSpPr>
        <p:spPr>
          <a:xfrm>
            <a:off x="246360" y="4844143"/>
            <a:ext cx="3407229" cy="1200329"/>
          </a:xfrm>
          <a:prstGeom prst="rect">
            <a:avLst/>
          </a:prstGeom>
          <a:noFill/>
        </p:spPr>
        <p:txBody>
          <a:bodyPr wrap="square" rtlCol="0">
            <a:spAutoFit/>
          </a:bodyPr>
          <a:lstStyle/>
          <a:p>
            <a:r>
              <a:rPr lang="en-US" sz="2400" dirty="0">
                <a:latin typeface="Amasis MT Pro Black" panose="02040A04050005020304" pitchFamily="18" charset="0"/>
              </a:rPr>
              <a:t>Project by – Sanjivani Jadhav</a:t>
            </a:r>
          </a:p>
          <a:p>
            <a:endParaRPr lang="en-US" sz="2400" dirty="0">
              <a:latin typeface="Amasis MT Pro Black" panose="02040A04050005020304" pitchFamily="18" charset="0"/>
            </a:endParaRPr>
          </a:p>
        </p:txBody>
      </p:sp>
    </p:spTree>
    <p:extLst>
      <p:ext uri="{BB962C8B-B14F-4D97-AF65-F5344CB8AC3E}">
        <p14:creationId xmlns:p14="http://schemas.microsoft.com/office/powerpoint/2010/main" val="1819137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DDB5768-446C-165F-27DE-A0801FBA2360}"/>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D56D7197-6C4A-48C6-929E-5A4D14A6920F}"/>
              </a:ext>
            </a:extLst>
          </p:cNvPr>
          <p:cNvGraphicFramePr>
            <a:graphicFrameLocks/>
          </p:cNvGraphicFramePr>
          <p:nvPr>
            <p:extLst>
              <p:ext uri="{D42A27DB-BD31-4B8C-83A1-F6EECF244321}">
                <p14:modId xmlns:p14="http://schemas.microsoft.com/office/powerpoint/2010/main" val="1662380297"/>
              </p:ext>
            </p:extLst>
          </p:nvPr>
        </p:nvGraphicFramePr>
        <p:xfrm>
          <a:off x="8643257" y="829844"/>
          <a:ext cx="3378654" cy="344805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93E691F0-48DF-B93F-099A-08599CCB2694}"/>
              </a:ext>
            </a:extLst>
          </p:cNvPr>
          <p:cNvSpPr txBox="1"/>
          <p:nvPr/>
        </p:nvSpPr>
        <p:spPr>
          <a:xfrm>
            <a:off x="3461656" y="-66991"/>
            <a:ext cx="6096000" cy="744435"/>
          </a:xfrm>
          <a:prstGeom prst="rect">
            <a:avLst/>
          </a:prstGeom>
          <a:noFill/>
        </p:spPr>
        <p:txBody>
          <a:bodyPr wrap="square">
            <a:spAutoFit/>
          </a:bodyPr>
          <a:lstStyle/>
          <a:p>
            <a:pPr>
              <a:lnSpc>
                <a:spcPct val="150000"/>
              </a:lnSpc>
            </a:pPr>
            <a:r>
              <a:rPr lang="en-IN" sz="3200" dirty="0">
                <a:solidFill>
                  <a:schemeClr val="bg1"/>
                </a:solidFill>
                <a:latin typeface="Amasis MT Pro Black" panose="02040A04050005020304" pitchFamily="18" charset="0"/>
                <a:ea typeface="Calibri" panose="020F0502020204030204" pitchFamily="34" charset="0"/>
              </a:rPr>
              <a:t>Stocks Near 52 Week High</a:t>
            </a:r>
          </a:p>
        </p:txBody>
      </p:sp>
      <p:sp>
        <p:nvSpPr>
          <p:cNvPr id="9" name="TextBox 8">
            <a:extLst>
              <a:ext uri="{FF2B5EF4-FFF2-40B4-BE49-F238E27FC236}">
                <a16:creationId xmlns:a16="http://schemas.microsoft.com/office/drawing/2014/main" id="{8ED821D7-F982-E6A5-7930-8A19EB98D030}"/>
              </a:ext>
            </a:extLst>
          </p:cNvPr>
          <p:cNvSpPr txBox="1"/>
          <p:nvPr/>
        </p:nvSpPr>
        <p:spPr>
          <a:xfrm>
            <a:off x="283029" y="746965"/>
            <a:ext cx="11908971" cy="5632311"/>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This graph represents the recent stock prices of major tech companies.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Facebook (FB) is closest to its 52-week high (1,509.28). This suggests </a:t>
            </a:r>
          </a:p>
          <a:p>
            <a:r>
              <a:rPr lang="en-US" sz="2000" dirty="0">
                <a:solidFill>
                  <a:schemeClr val="bg1"/>
                </a:solidFill>
                <a:latin typeface="Amasis MT Pro" panose="02040504050005020304" pitchFamily="18" charset="0"/>
              </a:rPr>
              <a:t>     strong momentum and investor confidence in FB.</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Amazon (AMZN) is the lowest among the stocks (1,509.10). It is slightly </a:t>
            </a:r>
          </a:p>
          <a:p>
            <a:r>
              <a:rPr lang="en-US" sz="2000" dirty="0">
                <a:solidFill>
                  <a:schemeClr val="bg1"/>
                </a:solidFill>
                <a:latin typeface="Amasis MT Pro" panose="02040504050005020304" pitchFamily="18" charset="0"/>
              </a:rPr>
              <a:t>     below the others, which may indicate a recent dip in performance.</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Microsoft (MSFT) is rebounding (1,509.19). It is showing an upward </a:t>
            </a:r>
          </a:p>
          <a:p>
            <a:r>
              <a:rPr lang="en-US" sz="2000" dirty="0">
                <a:solidFill>
                  <a:schemeClr val="bg1"/>
                </a:solidFill>
                <a:latin typeface="Amasis MT Pro" panose="02040504050005020304" pitchFamily="18" charset="0"/>
              </a:rPr>
              <a:t>     trend, meaning it is recovering towards its 52-week high.</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 stock trading near its 52-week high often suggests strength and </a:t>
            </a:r>
          </a:p>
          <a:p>
            <a:r>
              <a:rPr lang="en-US" sz="2000" dirty="0">
                <a:solidFill>
                  <a:schemeClr val="bg1"/>
                </a:solidFill>
                <a:latin typeface="Amasis MT Pro" panose="02040504050005020304" pitchFamily="18" charset="0"/>
              </a:rPr>
              <a:t>     potential breakout opportunities.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If a stock is consistently near its 52-week high, it may indicate bullish </a:t>
            </a:r>
          </a:p>
          <a:p>
            <a:r>
              <a:rPr lang="en-US" sz="2000" dirty="0">
                <a:solidFill>
                  <a:schemeClr val="bg1"/>
                </a:solidFill>
                <a:latin typeface="Amasis MT Pro" panose="02040504050005020304" pitchFamily="18" charset="0"/>
              </a:rPr>
              <a:t>     momentum and investor confidence.</a:t>
            </a:r>
          </a:p>
          <a:p>
            <a:endParaRPr lang="en-US" sz="2000" dirty="0">
              <a:solidFill>
                <a:schemeClr val="bg1"/>
              </a:solidFill>
              <a:latin typeface="Amasis MT Pro" panose="02040504050005020304" pitchFamily="18" charset="0"/>
            </a:endParaRPr>
          </a:p>
          <a:p>
            <a:pPr>
              <a:buNone/>
            </a:pPr>
            <a:r>
              <a:rPr lang="en-US" sz="2000" b="1" dirty="0">
                <a:solidFill>
                  <a:schemeClr val="bg1"/>
                </a:solidFill>
                <a:latin typeface="Amasis MT Pro" panose="02040504050005020304" pitchFamily="18" charset="0"/>
              </a:rPr>
              <a:t>Investment Implications:</a:t>
            </a:r>
          </a:p>
          <a:p>
            <a:pPr marL="457200" indent="-457200">
              <a:buFont typeface="+mj-lt"/>
              <a:buAutoNum type="arabicPeriod"/>
            </a:pPr>
            <a:r>
              <a:rPr lang="en-US" sz="2000" dirty="0">
                <a:solidFill>
                  <a:schemeClr val="bg1"/>
                </a:solidFill>
                <a:latin typeface="Amasis MT Pro" panose="02040504050005020304" pitchFamily="18" charset="0"/>
              </a:rPr>
              <a:t>Breakout Potential: Stocks at or near their 52-week highs can indicate further upside potential if they continue to rise.</a:t>
            </a:r>
          </a:p>
          <a:p>
            <a:pPr marL="457200" indent="-457200">
              <a:buFont typeface="+mj-lt"/>
              <a:buAutoNum type="arabicPeriod"/>
            </a:pPr>
            <a:r>
              <a:rPr lang="en-US" sz="2000" dirty="0">
                <a:solidFill>
                  <a:schemeClr val="bg1"/>
                </a:solidFill>
                <a:latin typeface="Amasis MT Pro" panose="02040504050005020304" pitchFamily="18" charset="0"/>
              </a:rPr>
              <a:t>Profit-taking Risk: Some investors may sell stocks at highs, leading to short-term pullbacks.</a:t>
            </a:r>
          </a:p>
          <a:p>
            <a:pPr marL="457200" indent="-457200">
              <a:buFont typeface="+mj-lt"/>
              <a:buAutoNum type="arabicPeriod"/>
            </a:pPr>
            <a:r>
              <a:rPr lang="en-US" sz="2000" dirty="0">
                <a:solidFill>
                  <a:schemeClr val="bg1"/>
                </a:solidFill>
                <a:latin typeface="Amasis MT Pro" panose="02040504050005020304" pitchFamily="18" charset="0"/>
              </a:rPr>
              <a:t>Market Sentiment: If all major tech stocks are trading close to their highs, it signals overall market strength in the tech sector.</a:t>
            </a:r>
          </a:p>
        </p:txBody>
      </p:sp>
    </p:spTree>
    <p:extLst>
      <p:ext uri="{BB962C8B-B14F-4D97-AF65-F5344CB8AC3E}">
        <p14:creationId xmlns:p14="http://schemas.microsoft.com/office/powerpoint/2010/main" val="2867943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50BCD8F-7E77-32C2-BA9E-301838E2B743}"/>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Chart 1">
            <a:extLst>
              <a:ext uri="{FF2B5EF4-FFF2-40B4-BE49-F238E27FC236}">
                <a16:creationId xmlns:a16="http://schemas.microsoft.com/office/drawing/2014/main" id="{DD6A48D9-3540-4D2E-B92A-C7EBCF1CA2C0}"/>
              </a:ext>
            </a:extLst>
          </p:cNvPr>
          <p:cNvGraphicFramePr>
            <a:graphicFrameLocks/>
          </p:cNvGraphicFramePr>
          <p:nvPr>
            <p:extLst>
              <p:ext uri="{D42A27DB-BD31-4B8C-83A1-F6EECF244321}">
                <p14:modId xmlns:p14="http://schemas.microsoft.com/office/powerpoint/2010/main" val="3460084016"/>
              </p:ext>
            </p:extLst>
          </p:nvPr>
        </p:nvGraphicFramePr>
        <p:xfrm>
          <a:off x="8523514" y="744436"/>
          <a:ext cx="3413704" cy="317442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F5D22146-E4B0-0593-0A72-2AEC99A56BE6}"/>
              </a:ext>
            </a:extLst>
          </p:cNvPr>
          <p:cNvSpPr txBox="1"/>
          <p:nvPr/>
        </p:nvSpPr>
        <p:spPr>
          <a:xfrm>
            <a:off x="3200752" y="-134827"/>
            <a:ext cx="6096000" cy="744435"/>
          </a:xfrm>
          <a:prstGeom prst="rect">
            <a:avLst/>
          </a:prstGeom>
          <a:noFill/>
        </p:spPr>
        <p:txBody>
          <a:bodyPr wrap="square">
            <a:spAutoFit/>
          </a:bodyPr>
          <a:lstStyle/>
          <a:p>
            <a:pPr>
              <a:lnSpc>
                <a:spcPct val="150000"/>
              </a:lnSpc>
            </a:pPr>
            <a:r>
              <a:rPr lang="en-IN" sz="3200" dirty="0">
                <a:solidFill>
                  <a:schemeClr val="bg1"/>
                </a:solidFill>
                <a:latin typeface="Amasis MT Pro Black" panose="02040A04050005020304" pitchFamily="18" charset="0"/>
                <a:ea typeface="Calibri" panose="020F0502020204030204" pitchFamily="34" charset="0"/>
              </a:rPr>
              <a:t>Stocks Near 52 Week Low</a:t>
            </a:r>
          </a:p>
        </p:txBody>
      </p:sp>
      <p:sp>
        <p:nvSpPr>
          <p:cNvPr id="7" name="TextBox 6">
            <a:extLst>
              <a:ext uri="{FF2B5EF4-FFF2-40B4-BE49-F238E27FC236}">
                <a16:creationId xmlns:a16="http://schemas.microsoft.com/office/drawing/2014/main" id="{7EB5D992-C3D9-E46A-4B23-BAAF6F9C6A55}"/>
              </a:ext>
            </a:extLst>
          </p:cNvPr>
          <p:cNvSpPr txBox="1"/>
          <p:nvPr/>
        </p:nvSpPr>
        <p:spPr>
          <a:xfrm>
            <a:off x="254782" y="609608"/>
            <a:ext cx="11682436" cy="6247864"/>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This graph represents how close major tech stocks are to their lowest </a:t>
            </a:r>
          </a:p>
          <a:p>
            <a:r>
              <a:rPr lang="en-US" sz="2000" dirty="0">
                <a:solidFill>
                  <a:schemeClr val="bg1"/>
                </a:solidFill>
                <a:latin typeface="Amasis MT Pro" panose="02040504050005020304" pitchFamily="18" charset="0"/>
              </a:rPr>
              <a:t>     price in the past 52 weeks.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Amazon is the furthest from its 52-week low (91.893). This suggests that </a:t>
            </a:r>
          </a:p>
          <a:p>
            <a:r>
              <a:rPr lang="en-US" sz="2000" dirty="0">
                <a:solidFill>
                  <a:schemeClr val="bg1"/>
                </a:solidFill>
                <a:latin typeface="Amasis MT Pro" panose="02040504050005020304" pitchFamily="18" charset="0"/>
              </a:rPr>
              <a:t>     it has seen a strong recovery &amp; is not near its lowest price.</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Google is the closest to its 52-week low (91.398). This indicates hat it </a:t>
            </a:r>
          </a:p>
          <a:p>
            <a:r>
              <a:rPr lang="en-US" sz="2000" dirty="0">
                <a:solidFill>
                  <a:schemeClr val="bg1"/>
                </a:solidFill>
                <a:latin typeface="Amasis MT Pro" panose="02040504050005020304" pitchFamily="18" charset="0"/>
              </a:rPr>
              <a:t>     has been struggling and is near its lowest price point of the year.</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 stock trading near its 52-week low can indicate bearish sentiment or </a:t>
            </a:r>
          </a:p>
          <a:p>
            <a:r>
              <a:rPr lang="en-US" sz="2000" dirty="0">
                <a:solidFill>
                  <a:schemeClr val="bg1"/>
                </a:solidFill>
                <a:latin typeface="Amasis MT Pro" panose="02040504050005020304" pitchFamily="18" charset="0"/>
              </a:rPr>
              <a:t>     a potential buying opportunity.</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Stocks far from their 52-week lows may have stronger momentum and </a:t>
            </a:r>
          </a:p>
          <a:p>
            <a:r>
              <a:rPr lang="en-US" sz="2000" dirty="0">
                <a:solidFill>
                  <a:schemeClr val="bg1"/>
                </a:solidFill>
                <a:latin typeface="Amasis MT Pro" panose="02040504050005020304" pitchFamily="18" charset="0"/>
              </a:rPr>
              <a:t>     investor confidence.</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If a stock is consistently near its 52-week low, it may indicate long-term </a:t>
            </a:r>
          </a:p>
          <a:p>
            <a:r>
              <a:rPr lang="en-US" sz="2000" dirty="0">
                <a:solidFill>
                  <a:schemeClr val="bg1"/>
                </a:solidFill>
                <a:latin typeface="Amasis MT Pro" panose="02040504050005020304" pitchFamily="18" charset="0"/>
              </a:rPr>
              <a:t>     underperformance or negative market sentiment.</a:t>
            </a:r>
          </a:p>
          <a:p>
            <a:endParaRPr lang="en-US" sz="2000" dirty="0">
              <a:solidFill>
                <a:schemeClr val="bg1"/>
              </a:solidFill>
              <a:latin typeface="Amasis MT Pro" panose="02040504050005020304" pitchFamily="18" charset="0"/>
            </a:endParaRPr>
          </a:p>
          <a:p>
            <a:pPr>
              <a:buNone/>
            </a:pPr>
            <a:r>
              <a:rPr lang="en-US" sz="2000" b="1" dirty="0">
                <a:solidFill>
                  <a:schemeClr val="bg1"/>
                </a:solidFill>
                <a:latin typeface="Amasis MT Pro" panose="02040504050005020304" pitchFamily="18" charset="0"/>
              </a:rPr>
              <a:t>Investment Implications:</a:t>
            </a:r>
          </a:p>
          <a:p>
            <a:pPr marL="457200" indent="-457200">
              <a:buFont typeface="+mj-lt"/>
              <a:buAutoNum type="arabicPeriod"/>
            </a:pPr>
            <a:r>
              <a:rPr lang="en-US" sz="2000" dirty="0">
                <a:solidFill>
                  <a:schemeClr val="bg1"/>
                </a:solidFill>
                <a:latin typeface="Amasis MT Pro" panose="02040504050005020304" pitchFamily="18" charset="0"/>
              </a:rPr>
              <a:t>Buying Opportunity: Stocks near their 52-week low may be undervalued, offering potential for future gains if they recover.</a:t>
            </a:r>
          </a:p>
          <a:p>
            <a:pPr marL="457200" indent="-457200">
              <a:buFont typeface="+mj-lt"/>
              <a:buAutoNum type="arabicPeriod"/>
            </a:pPr>
            <a:r>
              <a:rPr lang="en-US" sz="2000" dirty="0">
                <a:solidFill>
                  <a:schemeClr val="bg1"/>
                </a:solidFill>
                <a:latin typeface="Amasis MT Pro" panose="02040504050005020304" pitchFamily="18" charset="0"/>
              </a:rPr>
              <a:t>Weakness Concerns: If a stock remains close to its low, it may indicate continued struggles or declining investor confidence.</a:t>
            </a:r>
          </a:p>
          <a:p>
            <a:pPr marL="457200" indent="-457200">
              <a:buFont typeface="+mj-lt"/>
              <a:buAutoNum type="arabicPeriod"/>
            </a:pPr>
            <a:r>
              <a:rPr lang="en-US" sz="2000" dirty="0">
                <a:solidFill>
                  <a:schemeClr val="bg1"/>
                </a:solidFill>
                <a:latin typeface="Amasis MT Pro" panose="02040504050005020304" pitchFamily="18" charset="0"/>
              </a:rPr>
              <a:t>Market Trend Indicator: If multiple stocks are near their lows, it may suggest sector-wide weakness in tech stocks.</a:t>
            </a:r>
          </a:p>
        </p:txBody>
      </p:sp>
    </p:spTree>
    <p:extLst>
      <p:ext uri="{BB962C8B-B14F-4D97-AF65-F5344CB8AC3E}">
        <p14:creationId xmlns:p14="http://schemas.microsoft.com/office/powerpoint/2010/main" val="12367503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A8CF529-BC05-8300-D36E-EAD1406AB059}"/>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Chart 1">
            <a:extLst>
              <a:ext uri="{FF2B5EF4-FFF2-40B4-BE49-F238E27FC236}">
                <a16:creationId xmlns:a16="http://schemas.microsoft.com/office/drawing/2014/main" id="{317A302C-DB62-F881-F55D-2F249D4D054C}"/>
              </a:ext>
            </a:extLst>
          </p:cNvPr>
          <p:cNvGraphicFramePr>
            <a:graphicFrameLocks/>
          </p:cNvGraphicFramePr>
          <p:nvPr>
            <p:extLst>
              <p:ext uri="{D42A27DB-BD31-4B8C-83A1-F6EECF244321}">
                <p14:modId xmlns:p14="http://schemas.microsoft.com/office/powerpoint/2010/main" val="2356471090"/>
              </p:ext>
            </p:extLst>
          </p:nvPr>
        </p:nvGraphicFramePr>
        <p:xfrm>
          <a:off x="8599714" y="744435"/>
          <a:ext cx="3364366" cy="3190874"/>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20C71921-1774-4347-0F1F-EB71AA7EE081}"/>
              </a:ext>
            </a:extLst>
          </p:cNvPr>
          <p:cNvSpPr txBox="1"/>
          <p:nvPr/>
        </p:nvSpPr>
        <p:spPr>
          <a:xfrm>
            <a:off x="489857" y="-134827"/>
            <a:ext cx="11038114" cy="744435"/>
          </a:xfrm>
          <a:prstGeom prst="rect">
            <a:avLst/>
          </a:prstGeom>
          <a:noFill/>
        </p:spPr>
        <p:txBody>
          <a:bodyPr wrap="square">
            <a:spAutoFit/>
          </a:bodyPr>
          <a:lstStyle/>
          <a:p>
            <a:pPr algn="ctr">
              <a:lnSpc>
                <a:spcPct val="150000"/>
              </a:lnSpc>
            </a:pPr>
            <a:r>
              <a:rPr lang="en-IN" sz="3200" dirty="0">
                <a:solidFill>
                  <a:schemeClr val="bg1"/>
                </a:solidFill>
                <a:latin typeface="Amasis MT Pro Black" panose="02040A04050005020304" pitchFamily="18" charset="0"/>
                <a:ea typeface="Calibri" panose="020F0502020204030204" pitchFamily="34" charset="0"/>
              </a:rPr>
              <a:t>Stocks with Strong Buy and Selling Signals</a:t>
            </a:r>
            <a:endParaRPr lang="en-IN" sz="3200" dirty="0">
              <a:solidFill>
                <a:schemeClr val="bg1"/>
              </a:solidFill>
              <a:latin typeface="Amasis MT Pro Black" panose="02040A04050005020304" pitchFamily="18" charset="0"/>
            </a:endParaRPr>
          </a:p>
        </p:txBody>
      </p:sp>
      <p:sp>
        <p:nvSpPr>
          <p:cNvPr id="25" name="TextBox 24">
            <a:extLst>
              <a:ext uri="{FF2B5EF4-FFF2-40B4-BE49-F238E27FC236}">
                <a16:creationId xmlns:a16="http://schemas.microsoft.com/office/drawing/2014/main" id="{F33336D7-4D77-3D51-CD5F-755EBD7F0C23}"/>
              </a:ext>
            </a:extLst>
          </p:cNvPr>
          <p:cNvSpPr txBox="1"/>
          <p:nvPr/>
        </p:nvSpPr>
        <p:spPr>
          <a:xfrm>
            <a:off x="227920" y="736823"/>
            <a:ext cx="12665162" cy="4401205"/>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This graph based on MACD and RSI helps traders identify potential </a:t>
            </a:r>
          </a:p>
          <a:p>
            <a:r>
              <a:rPr lang="en-US" sz="2000" dirty="0">
                <a:solidFill>
                  <a:schemeClr val="bg1"/>
                </a:solidFill>
                <a:latin typeface="Amasis MT Pro" panose="02040504050005020304" pitchFamily="18" charset="0"/>
              </a:rPr>
              <a:t>      buying and selling opportunities using technical indicators.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Stocks with Strong Buy Signals (Positive MACD &amp; RSI &lt; 45)</a:t>
            </a:r>
          </a:p>
          <a:p>
            <a:pPr marL="342900" indent="-342900">
              <a:buFont typeface="Arial" panose="020B0604020202020204" pitchFamily="34" charset="0"/>
              <a:buChar char="•"/>
            </a:pPr>
            <a:r>
              <a:rPr lang="en-US" sz="2000" dirty="0">
                <a:solidFill>
                  <a:schemeClr val="bg1"/>
                </a:solidFill>
                <a:latin typeface="Amasis MT Pro" panose="02040504050005020304" pitchFamily="18" charset="0"/>
              </a:rPr>
              <a:t>AMZN (+26.7K) and AAPL (+26.5K) show strong buying signals. Their </a:t>
            </a:r>
          </a:p>
          <a:p>
            <a:r>
              <a:rPr lang="en-US" sz="2000" dirty="0">
                <a:solidFill>
                  <a:schemeClr val="bg1"/>
                </a:solidFill>
                <a:latin typeface="Amasis MT Pro" panose="02040504050005020304" pitchFamily="18" charset="0"/>
              </a:rPr>
              <a:t>     MACD is above the signal line (bullish trend) &amp; their RSI is likely below </a:t>
            </a:r>
          </a:p>
          <a:p>
            <a:r>
              <a:rPr lang="en-US" sz="2000" dirty="0">
                <a:solidFill>
                  <a:schemeClr val="bg1"/>
                </a:solidFill>
                <a:latin typeface="Amasis MT Pro" panose="02040504050005020304" pitchFamily="18" charset="0"/>
              </a:rPr>
              <a:t>     45, meaning they might be undervalued or oversold, leading to potential </a:t>
            </a:r>
          </a:p>
          <a:p>
            <a:r>
              <a:rPr lang="en-US" sz="2000" dirty="0">
                <a:solidFill>
                  <a:schemeClr val="bg1"/>
                </a:solidFill>
                <a:latin typeface="Amasis MT Pro" panose="02040504050005020304" pitchFamily="18" charset="0"/>
              </a:rPr>
              <a:t>     price rebounds.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Stocks with Strong Selling Signals (Negative MACD &amp; RSI ≥ 69)</a:t>
            </a:r>
          </a:p>
          <a:p>
            <a:pPr marL="342900" indent="-342900">
              <a:buFont typeface="Arial" panose="020B0604020202020204" pitchFamily="34" charset="0"/>
              <a:buChar char="•"/>
            </a:pPr>
            <a:r>
              <a:rPr lang="en-US" sz="2000" dirty="0">
                <a:solidFill>
                  <a:schemeClr val="bg1"/>
                </a:solidFill>
                <a:latin typeface="Amasis MT Pro" panose="02040504050005020304" pitchFamily="18" charset="0"/>
              </a:rPr>
              <a:t>FB (-39.8K) &amp; GOOGL (-23.5K) show strong selling signals. Their MACD </a:t>
            </a:r>
          </a:p>
          <a:p>
            <a:r>
              <a:rPr lang="en-US" sz="2000" dirty="0">
                <a:solidFill>
                  <a:schemeClr val="bg1"/>
                </a:solidFill>
                <a:latin typeface="Amasis MT Pro" panose="02040504050005020304" pitchFamily="18" charset="0"/>
              </a:rPr>
              <a:t>     values are negative, meaning a bearish short-term trend. Their RSI is </a:t>
            </a:r>
          </a:p>
          <a:p>
            <a:r>
              <a:rPr lang="en-US" sz="2000" dirty="0">
                <a:solidFill>
                  <a:schemeClr val="bg1"/>
                </a:solidFill>
                <a:latin typeface="Amasis MT Pro" panose="02040504050005020304" pitchFamily="18" charset="0"/>
              </a:rPr>
              <a:t>     likely 69 or higher, indicating an overbought condition, suggesting a </a:t>
            </a:r>
          </a:p>
          <a:p>
            <a:r>
              <a:rPr lang="en-US" sz="2000" dirty="0">
                <a:solidFill>
                  <a:schemeClr val="bg1"/>
                </a:solidFill>
                <a:latin typeface="Amasis MT Pro" panose="02040504050005020304" pitchFamily="18" charset="0"/>
              </a:rPr>
              <a:t>     possible price decline.</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Neutral or Mild Buy Signal</a:t>
            </a:r>
          </a:p>
          <a:p>
            <a:pPr marL="342900" indent="-342900">
              <a:buFont typeface="Arial" panose="020B0604020202020204" pitchFamily="34" charset="0"/>
              <a:buChar char="•"/>
            </a:pPr>
            <a:r>
              <a:rPr lang="en-US" sz="2000" dirty="0">
                <a:solidFill>
                  <a:schemeClr val="bg1"/>
                </a:solidFill>
                <a:latin typeface="Amasis MT Pro" panose="02040504050005020304" pitchFamily="18" charset="0"/>
              </a:rPr>
              <a:t>MSFT (+8.5K) has a weaker buy signal than AMZN &amp; AAPL, meaning it’s bullish but with less momentum.</a:t>
            </a:r>
          </a:p>
        </p:txBody>
      </p:sp>
      <p:sp>
        <p:nvSpPr>
          <p:cNvPr id="27" name="TextBox 26">
            <a:extLst>
              <a:ext uri="{FF2B5EF4-FFF2-40B4-BE49-F238E27FC236}">
                <a16:creationId xmlns:a16="http://schemas.microsoft.com/office/drawing/2014/main" id="{56E9A23E-A4B1-B76E-382C-E7143DB83E12}"/>
              </a:ext>
            </a:extLst>
          </p:cNvPr>
          <p:cNvSpPr txBox="1"/>
          <p:nvPr/>
        </p:nvSpPr>
        <p:spPr>
          <a:xfrm>
            <a:off x="227920" y="5212703"/>
            <a:ext cx="12665163" cy="1323439"/>
          </a:xfrm>
          <a:prstGeom prst="rect">
            <a:avLst/>
          </a:prstGeom>
          <a:noFill/>
        </p:spPr>
        <p:txBody>
          <a:bodyPr wrap="square">
            <a:spAutoFit/>
          </a:bodyPr>
          <a:lstStyle/>
          <a:p>
            <a:pPr>
              <a:buNone/>
            </a:pPr>
            <a:r>
              <a:rPr lang="en-US" sz="2000" b="1" dirty="0">
                <a:solidFill>
                  <a:schemeClr val="bg1"/>
                </a:solidFill>
                <a:latin typeface="Amasis MT Pro" panose="02040504050005020304" pitchFamily="18" charset="0"/>
              </a:rPr>
              <a:t>Investment Insights Based on the Graph:</a:t>
            </a:r>
          </a:p>
          <a:p>
            <a:pPr marL="457200" indent="-457200">
              <a:buFont typeface="+mj-lt"/>
              <a:buAutoNum type="arabicPeriod"/>
            </a:pPr>
            <a:r>
              <a:rPr lang="en-US" sz="2000" dirty="0">
                <a:solidFill>
                  <a:schemeClr val="bg1"/>
                </a:solidFill>
                <a:latin typeface="Amasis MT Pro" panose="02040504050005020304" pitchFamily="18" charset="0"/>
              </a:rPr>
              <a:t>Potential Buy Stocks: AMZN &amp; AAPL (Strong Bullish Signals)</a:t>
            </a:r>
          </a:p>
          <a:p>
            <a:pPr marL="457200" indent="-457200">
              <a:buFont typeface="+mj-lt"/>
              <a:buAutoNum type="arabicPeriod"/>
            </a:pPr>
            <a:r>
              <a:rPr lang="en-US" sz="2000" dirty="0">
                <a:solidFill>
                  <a:schemeClr val="bg1"/>
                </a:solidFill>
                <a:latin typeface="Amasis MT Pro" panose="02040504050005020304" pitchFamily="18" charset="0"/>
              </a:rPr>
              <a:t>Potential Sell Stocks: FB &amp; GOOGL (Bearish Signals)</a:t>
            </a:r>
          </a:p>
          <a:p>
            <a:pPr marL="457200" indent="-457200">
              <a:buFont typeface="+mj-lt"/>
              <a:buAutoNum type="arabicPeriod"/>
            </a:pPr>
            <a:r>
              <a:rPr lang="en-US" sz="2000" dirty="0">
                <a:solidFill>
                  <a:schemeClr val="bg1"/>
                </a:solidFill>
                <a:latin typeface="Amasis MT Pro" panose="02040504050005020304" pitchFamily="18" charset="0"/>
              </a:rPr>
              <a:t>Neutral or Weak Buy: MSFT (Mild Bullish Trend)</a:t>
            </a:r>
          </a:p>
        </p:txBody>
      </p:sp>
    </p:spTree>
    <p:extLst>
      <p:ext uri="{BB962C8B-B14F-4D97-AF65-F5344CB8AC3E}">
        <p14:creationId xmlns:p14="http://schemas.microsoft.com/office/powerpoint/2010/main" val="19151511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7"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41CC43B-0008-3F6A-9F6E-48D7799AA99C}"/>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2D3EB6C-99FA-F0FA-EBF8-C8F169940FE7}"/>
              </a:ext>
            </a:extLst>
          </p:cNvPr>
          <p:cNvSpPr txBox="1"/>
          <p:nvPr/>
        </p:nvSpPr>
        <p:spPr>
          <a:xfrm>
            <a:off x="347959" y="922016"/>
            <a:ext cx="11495315" cy="5632311"/>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This project provides a comprehensive analysis of stock market trends using key financial indicators.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By evaluating stocks based on trading volume, volatility, dividends, valuation ratios, market capitalization, and technical indicators, we identified potential investment opportunities and risks.</a:t>
            </a:r>
          </a:p>
          <a:p>
            <a:endParaRPr lang="en-US" sz="2000" dirty="0">
              <a:solidFill>
                <a:schemeClr val="bg1"/>
              </a:solidFill>
              <a:latin typeface="Amasis MT Pro" panose="02040504050005020304" pitchFamily="18" charset="0"/>
            </a:endParaRP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Liquidity &amp; Trading Volume</a:t>
            </a:r>
          </a:p>
          <a:p>
            <a:pPr marL="742950" lvl="1" indent="-285750">
              <a:buFont typeface="+mj-lt"/>
              <a:buAutoNum type="arabicPeriod"/>
            </a:pPr>
            <a:r>
              <a:rPr lang="en-US" sz="2000" dirty="0">
                <a:solidFill>
                  <a:schemeClr val="bg1"/>
                </a:solidFill>
                <a:latin typeface="Amasis MT Pro" panose="02040504050005020304" pitchFamily="18" charset="0"/>
              </a:rPr>
              <a:t>Stocks with high average daily trading volume demonstrate strong liquidity, ensuring ease of buying and selling without significant price fluctuations.</a:t>
            </a:r>
          </a:p>
          <a:p>
            <a:pPr marL="742950" lvl="1" indent="-285750">
              <a:buFont typeface="+mj-lt"/>
              <a:buAutoNum type="arabicPeriod"/>
            </a:pPr>
            <a:r>
              <a:rPr lang="en-US" sz="2000" dirty="0">
                <a:solidFill>
                  <a:schemeClr val="bg1"/>
                </a:solidFill>
                <a:latin typeface="Amasis MT Pro" panose="02040504050005020304" pitchFamily="18" charset="0"/>
              </a:rPr>
              <a:t>Lower trading volume stocks may experience higher bid-ask spreads and potential price swings.</a:t>
            </a:r>
          </a:p>
          <a:p>
            <a:pPr lvl="1"/>
            <a:endParaRPr lang="en-US" sz="2000" dirty="0">
              <a:solidFill>
                <a:schemeClr val="bg1"/>
              </a:solidFill>
              <a:latin typeface="Amasis MT Pro" panose="02040504050005020304" pitchFamily="18" charset="0"/>
            </a:endParaRP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Market Volatility &amp; Beta</a:t>
            </a:r>
          </a:p>
          <a:p>
            <a:pPr marL="742950" lvl="1" indent="-285750">
              <a:buFont typeface="+mj-lt"/>
              <a:buAutoNum type="arabicPeriod"/>
            </a:pPr>
            <a:r>
              <a:rPr lang="en-US" sz="2000" dirty="0">
                <a:solidFill>
                  <a:schemeClr val="bg1"/>
                </a:solidFill>
                <a:latin typeface="Amasis MT Pro" panose="02040504050005020304" pitchFamily="18" charset="0"/>
              </a:rPr>
              <a:t>Highly volatile stocks (high beta) show strong price sensitivity to market movements, making them attractive to aggressive traders seeking short-term gains.</a:t>
            </a:r>
          </a:p>
          <a:p>
            <a:pPr marL="742950" lvl="1" indent="-285750">
              <a:buFont typeface="+mj-lt"/>
              <a:buAutoNum type="arabicPeriod"/>
            </a:pPr>
            <a:r>
              <a:rPr lang="en-US" sz="2000" dirty="0">
                <a:solidFill>
                  <a:schemeClr val="bg1"/>
                </a:solidFill>
                <a:latin typeface="Amasis MT Pro" panose="02040504050005020304" pitchFamily="18" charset="0"/>
              </a:rPr>
              <a:t>Low-beta stocks provide stability, often preferred by risk-averse investors.</a:t>
            </a:r>
          </a:p>
          <a:p>
            <a:pPr lvl="1"/>
            <a:endParaRPr lang="en-US" sz="2000" dirty="0">
              <a:solidFill>
                <a:schemeClr val="bg1"/>
              </a:solidFill>
              <a:latin typeface="Amasis MT Pro" panose="02040504050005020304" pitchFamily="18" charset="0"/>
            </a:endParaRP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Dividend Analysis</a:t>
            </a:r>
          </a:p>
          <a:p>
            <a:pPr marL="742950" lvl="1" indent="-285750">
              <a:buFont typeface="+mj-lt"/>
              <a:buAutoNum type="arabicPeriod"/>
            </a:pPr>
            <a:r>
              <a:rPr lang="en-US" sz="2000" dirty="0">
                <a:solidFill>
                  <a:schemeClr val="bg1"/>
                </a:solidFill>
                <a:latin typeface="Amasis MT Pro" panose="02040504050005020304" pitchFamily="18" charset="0"/>
              </a:rPr>
              <a:t>Stocks with high dividend payouts are ideal for income-focused investors seeking stable returns.</a:t>
            </a:r>
          </a:p>
          <a:p>
            <a:pPr marL="742950" lvl="1" indent="-285750">
              <a:buFont typeface="+mj-lt"/>
              <a:buAutoNum type="arabicPeriod"/>
            </a:pPr>
            <a:r>
              <a:rPr lang="en-US" sz="2000" dirty="0">
                <a:solidFill>
                  <a:schemeClr val="bg1"/>
                </a:solidFill>
                <a:latin typeface="Amasis MT Pro" panose="02040504050005020304" pitchFamily="18" charset="0"/>
              </a:rPr>
              <a:t>Low or no dividend stocks tend to be growth-oriented, reinvesting earnings into expansion rather than distributing profits to shareholders.</a:t>
            </a:r>
          </a:p>
        </p:txBody>
      </p:sp>
      <p:sp>
        <p:nvSpPr>
          <p:cNvPr id="5" name="TextBox 4">
            <a:extLst>
              <a:ext uri="{FF2B5EF4-FFF2-40B4-BE49-F238E27FC236}">
                <a16:creationId xmlns:a16="http://schemas.microsoft.com/office/drawing/2014/main" id="{A505A1B7-C086-210C-6264-4A81FC950616}"/>
              </a:ext>
            </a:extLst>
          </p:cNvPr>
          <p:cNvSpPr txBox="1"/>
          <p:nvPr/>
        </p:nvSpPr>
        <p:spPr>
          <a:xfrm>
            <a:off x="4234542" y="107279"/>
            <a:ext cx="3875315" cy="707886"/>
          </a:xfrm>
          <a:prstGeom prst="rect">
            <a:avLst/>
          </a:prstGeom>
          <a:noFill/>
        </p:spPr>
        <p:txBody>
          <a:bodyPr wrap="square" rtlCol="0">
            <a:spAutoFit/>
          </a:bodyPr>
          <a:lstStyle/>
          <a:p>
            <a:pPr algn="ctr"/>
            <a:r>
              <a:rPr lang="en-US" sz="4000" dirty="0">
                <a:solidFill>
                  <a:schemeClr val="bg1"/>
                </a:solidFill>
                <a:latin typeface="Amasis MT Pro Black" panose="02040A04050005020304" pitchFamily="18" charset="0"/>
              </a:rPr>
              <a:t>Conclusion</a:t>
            </a:r>
            <a:endParaRPr lang="en-IN" sz="4000" dirty="0">
              <a:solidFill>
                <a:schemeClr val="bg1"/>
              </a:solidFill>
              <a:latin typeface="Amasis MT Pro Black" panose="02040A04050005020304" pitchFamily="18" charset="0"/>
            </a:endParaRPr>
          </a:p>
        </p:txBody>
      </p:sp>
    </p:spTree>
    <p:extLst>
      <p:ext uri="{BB962C8B-B14F-4D97-AF65-F5344CB8AC3E}">
        <p14:creationId xmlns:p14="http://schemas.microsoft.com/office/powerpoint/2010/main" val="23825352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CFA28A5-31D8-B8C5-EC74-AD1CBAFE7FF8}"/>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D19F47A-0AC9-E746-7EB2-75208588ACC8}"/>
              </a:ext>
            </a:extLst>
          </p:cNvPr>
          <p:cNvSpPr txBox="1"/>
          <p:nvPr/>
        </p:nvSpPr>
        <p:spPr>
          <a:xfrm>
            <a:off x="467702" y="253538"/>
            <a:ext cx="11255829" cy="5324535"/>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Valuation (P/E Ratio)</a:t>
            </a:r>
          </a:p>
          <a:p>
            <a:pPr marL="742950" lvl="1" indent="-285750">
              <a:buFont typeface="+mj-lt"/>
              <a:buAutoNum type="arabicPeriod"/>
            </a:pPr>
            <a:r>
              <a:rPr lang="en-US" sz="2000" dirty="0">
                <a:solidFill>
                  <a:schemeClr val="bg1"/>
                </a:solidFill>
                <a:latin typeface="Amasis MT Pro" panose="02040504050005020304" pitchFamily="18" charset="0"/>
              </a:rPr>
              <a:t>High P/E ratio stocks indicate strong expected future earnings growth and are considered growth stocks.</a:t>
            </a:r>
          </a:p>
          <a:p>
            <a:pPr marL="742950" lvl="1" indent="-285750">
              <a:buFont typeface="+mj-lt"/>
              <a:buAutoNum type="arabicPeriod"/>
            </a:pPr>
            <a:r>
              <a:rPr lang="en-US" sz="2000" dirty="0">
                <a:solidFill>
                  <a:schemeClr val="bg1"/>
                </a:solidFill>
                <a:latin typeface="Amasis MT Pro" panose="02040504050005020304" pitchFamily="18" charset="0"/>
              </a:rPr>
              <a:t>Low P/E ratio stocks suggest potential undervaluation and are attractive for value investors looking for long-term opportunities.</a:t>
            </a:r>
          </a:p>
          <a:p>
            <a:pPr lvl="1"/>
            <a:endParaRPr lang="en-US" sz="2000" dirty="0">
              <a:solidFill>
                <a:schemeClr val="bg1"/>
              </a:solidFill>
              <a:latin typeface="Amasis MT Pro" panose="02040504050005020304" pitchFamily="18" charset="0"/>
            </a:endParaRP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Market Capitalization &amp; Stability</a:t>
            </a:r>
          </a:p>
          <a:p>
            <a:pPr marL="742950" lvl="1" indent="-285750">
              <a:buFont typeface="+mj-lt"/>
              <a:buAutoNum type="arabicPeriod"/>
            </a:pPr>
            <a:r>
              <a:rPr lang="en-US" sz="2000" dirty="0">
                <a:solidFill>
                  <a:schemeClr val="bg1"/>
                </a:solidFill>
                <a:latin typeface="Amasis MT Pro" panose="02040504050005020304" pitchFamily="18" charset="0"/>
              </a:rPr>
              <a:t>Stocks with the largest market cap offer stability and liquidity but may not provide high growth opportunities.</a:t>
            </a:r>
          </a:p>
          <a:p>
            <a:pPr marL="742950" lvl="1" indent="-285750">
              <a:buFont typeface="+mj-lt"/>
              <a:buAutoNum type="arabicPeriod"/>
            </a:pPr>
            <a:r>
              <a:rPr lang="en-US" sz="2000" dirty="0">
                <a:solidFill>
                  <a:schemeClr val="bg1"/>
                </a:solidFill>
                <a:latin typeface="Amasis MT Pro" panose="02040504050005020304" pitchFamily="18" charset="0"/>
              </a:rPr>
              <a:t>Smaller-cap stocks can deliver higher growth but often carry higher risk and volatility.</a:t>
            </a:r>
          </a:p>
          <a:p>
            <a:pPr lvl="1"/>
            <a:endParaRPr lang="en-US" sz="2000" dirty="0">
              <a:solidFill>
                <a:schemeClr val="bg1"/>
              </a:solidFill>
              <a:latin typeface="Amasis MT Pro" panose="02040504050005020304" pitchFamily="18" charset="0"/>
            </a:endParaRP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52-Week High &amp; Low Stocks</a:t>
            </a:r>
          </a:p>
          <a:p>
            <a:pPr marL="742950" lvl="1" indent="-285750">
              <a:buFont typeface="+mj-lt"/>
              <a:buAutoNum type="arabicPeriod"/>
            </a:pPr>
            <a:r>
              <a:rPr lang="en-US" sz="2000" dirty="0">
                <a:solidFill>
                  <a:schemeClr val="bg1"/>
                </a:solidFill>
                <a:latin typeface="Amasis MT Pro" panose="02040504050005020304" pitchFamily="18" charset="0"/>
              </a:rPr>
              <a:t>Stocks near their 52-week high indicate recent bullish performance and strong investor confidence but may face resistance.</a:t>
            </a:r>
          </a:p>
          <a:p>
            <a:pPr marL="742950" lvl="1" indent="-285750">
              <a:buFont typeface="+mj-lt"/>
              <a:buAutoNum type="arabicPeriod"/>
            </a:pPr>
            <a:r>
              <a:rPr lang="en-US" sz="2000" dirty="0">
                <a:solidFill>
                  <a:schemeClr val="bg1"/>
                </a:solidFill>
                <a:latin typeface="Amasis MT Pro" panose="02040504050005020304" pitchFamily="18" charset="0"/>
              </a:rPr>
              <a:t>Stocks near their 52-week low may be under negative sentiment; however, they could present value opportunities if supported by strong fundamentals.</a:t>
            </a:r>
          </a:p>
          <a:p>
            <a:pPr lvl="1"/>
            <a:endParaRPr lang="en-US" sz="2000" dirty="0">
              <a:solidFill>
                <a:schemeClr val="bg1"/>
              </a:solidFill>
              <a:latin typeface="Amasis MT Pro" panose="02040504050005020304" pitchFamily="18" charset="0"/>
            </a:endParaRPr>
          </a:p>
        </p:txBody>
      </p:sp>
      <p:sp>
        <p:nvSpPr>
          <p:cNvPr id="6" name="TextBox 5">
            <a:extLst>
              <a:ext uri="{FF2B5EF4-FFF2-40B4-BE49-F238E27FC236}">
                <a16:creationId xmlns:a16="http://schemas.microsoft.com/office/drawing/2014/main" id="{0393A94E-B75C-9534-4407-783D913C5B1D}"/>
              </a:ext>
            </a:extLst>
          </p:cNvPr>
          <p:cNvSpPr txBox="1"/>
          <p:nvPr/>
        </p:nvSpPr>
        <p:spPr>
          <a:xfrm>
            <a:off x="467702" y="5427176"/>
            <a:ext cx="11410924" cy="1015663"/>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Technical Indicators (MACD &amp; RSI) for Buy &amp; Sell Signals</a:t>
            </a:r>
          </a:p>
          <a:p>
            <a:pPr marL="742950" lvl="1" indent="-285750">
              <a:buFont typeface="+mj-lt"/>
              <a:buAutoNum type="arabicPeriod"/>
            </a:pPr>
            <a:r>
              <a:rPr lang="en-US" sz="2000" dirty="0">
                <a:solidFill>
                  <a:schemeClr val="bg1"/>
                </a:solidFill>
                <a:latin typeface="Amasis MT Pro" panose="02040504050005020304" pitchFamily="18" charset="0"/>
              </a:rPr>
              <a:t>Strong buy signals are identified when MACD is positive and RSI &lt; 45, indicating oversold conditions and potential price rebound.</a:t>
            </a:r>
          </a:p>
        </p:txBody>
      </p:sp>
    </p:spTree>
    <p:extLst>
      <p:ext uri="{BB962C8B-B14F-4D97-AF65-F5344CB8AC3E}">
        <p14:creationId xmlns:p14="http://schemas.microsoft.com/office/powerpoint/2010/main" val="25765332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5041AB1-FE86-D9C7-6AE0-BE60D151CF5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47B5F0B-83EF-8E25-B3EE-C5BDE766B323}"/>
              </a:ext>
            </a:extLst>
          </p:cNvPr>
          <p:cNvSpPr txBox="1"/>
          <p:nvPr/>
        </p:nvSpPr>
        <p:spPr>
          <a:xfrm>
            <a:off x="424159" y="457254"/>
            <a:ext cx="11550126" cy="5324535"/>
          </a:xfrm>
          <a:prstGeom prst="rect">
            <a:avLst/>
          </a:prstGeom>
          <a:noFill/>
        </p:spPr>
        <p:txBody>
          <a:bodyPr wrap="square">
            <a:spAutoFit/>
          </a:bodyPr>
          <a:lstStyle/>
          <a:p>
            <a:pPr lvl="1"/>
            <a:r>
              <a:rPr lang="en-US" sz="2000" dirty="0">
                <a:solidFill>
                  <a:schemeClr val="bg1"/>
                </a:solidFill>
                <a:latin typeface="Amasis MT Pro" panose="02040504050005020304" pitchFamily="18" charset="0"/>
              </a:rPr>
              <a:t>2. Strong sell signals occur when MACD is negative and RSI ≥ 69, suggesting overbought conditions     and possible price correction.</a:t>
            </a:r>
          </a:p>
          <a:p>
            <a:pPr lvl="1"/>
            <a:endParaRPr lang="en-US" sz="2000" dirty="0">
              <a:solidFill>
                <a:schemeClr val="bg1"/>
              </a:solidFill>
              <a:latin typeface="Amasis MT Pro" panose="02040504050005020304" pitchFamily="18" charset="0"/>
            </a:endParaRP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Investment Implications:</a:t>
            </a:r>
          </a:p>
          <a:p>
            <a:pPr marL="457200" indent="-457200">
              <a:buFont typeface="+mj-lt"/>
              <a:buAutoNum type="arabicPeriod"/>
            </a:pPr>
            <a:r>
              <a:rPr lang="en-US" sz="2000" dirty="0">
                <a:solidFill>
                  <a:schemeClr val="bg1"/>
                </a:solidFill>
                <a:latin typeface="Amasis MT Pro" panose="02040504050005020304" pitchFamily="18" charset="0"/>
              </a:rPr>
              <a:t>Growth Investors should focus on high P/E, low-dividend, and high-volatility stocks for capital appreciation.</a:t>
            </a:r>
          </a:p>
          <a:p>
            <a:pPr marL="457200" indent="-457200">
              <a:buFont typeface="+mj-lt"/>
              <a:buAutoNum type="arabicPeriod"/>
            </a:pPr>
            <a:r>
              <a:rPr lang="en-US" sz="2000" dirty="0">
                <a:solidFill>
                  <a:schemeClr val="bg1"/>
                </a:solidFill>
                <a:latin typeface="Amasis MT Pro" panose="02040504050005020304" pitchFamily="18" charset="0"/>
              </a:rPr>
              <a:t>Value Investors can explore low P/E, high-dividend, and stocks near 52-week lows for potential undervalued opportunities.</a:t>
            </a:r>
          </a:p>
          <a:p>
            <a:pPr marL="457200" indent="-457200">
              <a:buFont typeface="+mj-lt"/>
              <a:buAutoNum type="arabicPeriod"/>
            </a:pPr>
            <a:r>
              <a:rPr lang="en-US" sz="2000" dirty="0">
                <a:solidFill>
                  <a:schemeClr val="bg1"/>
                </a:solidFill>
                <a:latin typeface="Amasis MT Pro" panose="02040504050005020304" pitchFamily="18" charset="0"/>
              </a:rPr>
              <a:t>Income Investors should prioritize high-dividend, stable, and large-market-cap stocks for steady returns.</a:t>
            </a:r>
          </a:p>
          <a:p>
            <a:pPr marL="457200" indent="-457200">
              <a:buFont typeface="+mj-lt"/>
              <a:buAutoNum type="arabicPeriod"/>
            </a:pPr>
            <a:r>
              <a:rPr lang="en-US" sz="2000" dirty="0">
                <a:solidFill>
                  <a:schemeClr val="bg1"/>
                </a:solidFill>
                <a:latin typeface="Amasis MT Pro" panose="02040504050005020304" pitchFamily="18" charset="0"/>
              </a:rPr>
              <a:t>Traders &amp; Momentum Investors can leverage RSI and MACD signals to capitalize on short-term price trends.</a:t>
            </a:r>
          </a:p>
          <a:p>
            <a:endParaRPr lang="en-US" sz="2000" dirty="0">
              <a:solidFill>
                <a:schemeClr val="bg1"/>
              </a:solidFill>
              <a:latin typeface="Amasis MT Pro" panose="02040504050005020304" pitchFamily="18" charset="0"/>
            </a:endParaRP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This analysis serves as a foundation for making data-driven investment decisions. By integrating fundamental and technical analysis, investors can develop strategies aligned with their risk tolerance and financial goals. Regular monitoring of market trends and macroeconomic factors is essential for adapting to changing market conditions.</a:t>
            </a:r>
          </a:p>
        </p:txBody>
      </p:sp>
    </p:spTree>
    <p:extLst>
      <p:ext uri="{BB962C8B-B14F-4D97-AF65-F5344CB8AC3E}">
        <p14:creationId xmlns:p14="http://schemas.microsoft.com/office/powerpoint/2010/main" val="37824521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FF64661-0D48-C679-F45D-FB2F5DFE0950}"/>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D82A832-984B-99AF-0333-98A788E02FEE}"/>
              </a:ext>
            </a:extLst>
          </p:cNvPr>
          <p:cNvSpPr txBox="1"/>
          <p:nvPr/>
        </p:nvSpPr>
        <p:spPr>
          <a:xfrm>
            <a:off x="620486" y="316583"/>
            <a:ext cx="11146971" cy="4862870"/>
          </a:xfrm>
          <a:prstGeom prst="rect">
            <a:avLst/>
          </a:prstGeom>
          <a:noFill/>
        </p:spPr>
        <p:txBody>
          <a:bodyPr wrap="square">
            <a:spAutoFit/>
          </a:bodyPr>
          <a:lstStyle/>
          <a:p>
            <a:pPr algn="ctr">
              <a:buNone/>
            </a:pPr>
            <a:r>
              <a:rPr lang="en-US" sz="4000" b="1" dirty="0">
                <a:solidFill>
                  <a:schemeClr val="bg1"/>
                </a:solidFill>
                <a:latin typeface="Amasis MT Pro" panose="02040504050005020304" pitchFamily="18" charset="0"/>
              </a:rPr>
              <a:t>Expected Outcomes</a:t>
            </a:r>
          </a:p>
          <a:p>
            <a:pPr algn="ctr">
              <a:buNone/>
            </a:pPr>
            <a:endParaRPr lang="en-US" b="1" dirty="0">
              <a:solidFill>
                <a:schemeClr val="bg1"/>
              </a:solidFill>
              <a:latin typeface="Amasis MT Pro" panose="02040504050005020304" pitchFamily="18" charset="0"/>
            </a:endParaRPr>
          </a:p>
          <a:p>
            <a:pPr marL="457200" indent="-457200">
              <a:buFont typeface="Wingdings" panose="05000000000000000000" pitchFamily="2" charset="2"/>
              <a:buChar char="Ø"/>
            </a:pPr>
            <a:r>
              <a:rPr lang="en-US" sz="2800" dirty="0">
                <a:solidFill>
                  <a:schemeClr val="bg1"/>
                </a:solidFill>
                <a:latin typeface="Amasis MT Pro" panose="02040504050005020304" pitchFamily="18" charset="0"/>
              </a:rPr>
              <a:t>A comprehensive analysis of stock price trends and volatility.</a:t>
            </a:r>
          </a:p>
          <a:p>
            <a:pPr marL="457200" indent="-457200">
              <a:buFont typeface="Wingdings" panose="05000000000000000000" pitchFamily="2" charset="2"/>
              <a:buChar char="Ø"/>
            </a:pPr>
            <a:r>
              <a:rPr lang="en-US" sz="2800" dirty="0">
                <a:solidFill>
                  <a:schemeClr val="bg1"/>
                </a:solidFill>
                <a:latin typeface="Amasis MT Pro" panose="02040504050005020304" pitchFamily="18" charset="0"/>
              </a:rPr>
              <a:t>Identification of optimal buying and selling points based on indicators.</a:t>
            </a:r>
          </a:p>
          <a:p>
            <a:pPr marL="457200" indent="-457200">
              <a:buFont typeface="Wingdings" panose="05000000000000000000" pitchFamily="2" charset="2"/>
              <a:buChar char="Ø"/>
            </a:pPr>
            <a:r>
              <a:rPr lang="en-US" sz="2800" dirty="0">
                <a:solidFill>
                  <a:schemeClr val="bg1"/>
                </a:solidFill>
                <a:latin typeface="Amasis MT Pro" panose="02040504050005020304" pitchFamily="18" charset="0"/>
              </a:rPr>
              <a:t>A risk assessment framework for better portfolio management.</a:t>
            </a:r>
          </a:p>
          <a:p>
            <a:pPr marL="457200" indent="-457200">
              <a:buFont typeface="Wingdings" panose="05000000000000000000" pitchFamily="2" charset="2"/>
              <a:buChar char="Ø"/>
            </a:pPr>
            <a:r>
              <a:rPr lang="en-US" sz="2800" dirty="0">
                <a:solidFill>
                  <a:schemeClr val="bg1"/>
                </a:solidFill>
                <a:latin typeface="Amasis MT Pro" panose="02040504050005020304" pitchFamily="18" charset="0"/>
              </a:rPr>
              <a:t>Predictive insights into future stock movements.</a:t>
            </a:r>
          </a:p>
          <a:p>
            <a:pPr marL="457200" indent="-457200">
              <a:buFont typeface="Wingdings" panose="05000000000000000000" pitchFamily="2" charset="2"/>
              <a:buChar char="Ø"/>
            </a:pPr>
            <a:r>
              <a:rPr lang="en-US" sz="2800" dirty="0">
                <a:solidFill>
                  <a:schemeClr val="bg1"/>
                </a:solidFill>
                <a:latin typeface="Amasis MT Pro" panose="02040504050005020304" pitchFamily="18" charset="0"/>
              </a:rPr>
              <a:t>An interactive dashboard for stock data visualization.</a:t>
            </a:r>
          </a:p>
          <a:p>
            <a:endParaRPr lang="en-US" sz="2800" dirty="0">
              <a:solidFill>
                <a:schemeClr val="bg1"/>
              </a:solidFill>
              <a:latin typeface="Amasis MT Pro" panose="02040504050005020304" pitchFamily="18" charset="0"/>
            </a:endParaRPr>
          </a:p>
          <a:p>
            <a:r>
              <a:rPr lang="en-US" sz="2800" dirty="0">
                <a:solidFill>
                  <a:schemeClr val="bg1"/>
                </a:solidFill>
                <a:latin typeface="Amasis MT Pro" panose="02040504050005020304" pitchFamily="18" charset="0"/>
              </a:rPr>
              <a:t>This project will serve as a valuable tool for traders, investors, and financial analysts to make data-driven investment decisions.</a:t>
            </a:r>
          </a:p>
        </p:txBody>
      </p:sp>
    </p:spTree>
    <p:extLst>
      <p:ext uri="{BB962C8B-B14F-4D97-AF65-F5344CB8AC3E}">
        <p14:creationId xmlns:p14="http://schemas.microsoft.com/office/powerpoint/2010/main" val="14384720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BDCBE5C-E98C-0E86-06C4-21F8A728BD7D}"/>
            </a:ext>
          </a:extLst>
        </p:cNvPr>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ADF98F4-8B0B-1897-816E-B7CD4663F6D5}"/>
              </a:ext>
            </a:extLst>
          </p:cNvPr>
          <p:cNvSpPr txBox="1"/>
          <p:nvPr/>
        </p:nvSpPr>
        <p:spPr>
          <a:xfrm>
            <a:off x="699713" y="248038"/>
            <a:ext cx="7063721" cy="11592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dirty="0">
                <a:solidFill>
                  <a:srgbClr val="FFFFFF"/>
                </a:solidFill>
                <a:latin typeface="+mj-lt"/>
                <a:ea typeface="+mj-ea"/>
                <a:cs typeface="+mj-cs"/>
              </a:rPr>
              <a:t>Excel Dashboard</a:t>
            </a:r>
          </a:p>
        </p:txBody>
      </p:sp>
      <p:pic>
        <p:nvPicPr>
          <p:cNvPr id="7" name="Picture 6" descr="A screenshot of a computer">
            <a:extLst>
              <a:ext uri="{FF2B5EF4-FFF2-40B4-BE49-F238E27FC236}">
                <a16:creationId xmlns:a16="http://schemas.microsoft.com/office/drawing/2014/main" id="{8A8B0819-94C6-E06A-23A0-07BCF20B728D}"/>
              </a:ext>
            </a:extLst>
          </p:cNvPr>
          <p:cNvPicPr>
            <a:picLocks noChangeAspect="1"/>
          </p:cNvPicPr>
          <p:nvPr/>
        </p:nvPicPr>
        <p:blipFill>
          <a:blip r:embed="rId2">
            <a:extLst>
              <a:ext uri="{28A0092B-C50C-407E-A947-70E740481C1C}">
                <a14:useLocalDpi xmlns:a14="http://schemas.microsoft.com/office/drawing/2010/main" val="0"/>
              </a:ext>
            </a:extLst>
          </a:blip>
          <a:srcRect l="3668" t="26426" r="25676" b="13514"/>
          <a:stretch/>
        </p:blipFill>
        <p:spPr>
          <a:xfrm>
            <a:off x="141515" y="1655276"/>
            <a:ext cx="11952514" cy="5082981"/>
          </a:xfrm>
          <a:prstGeom prst="rect">
            <a:avLst/>
          </a:prstGeom>
        </p:spPr>
      </p:pic>
    </p:spTree>
    <p:extLst>
      <p:ext uri="{BB962C8B-B14F-4D97-AF65-F5344CB8AC3E}">
        <p14:creationId xmlns:p14="http://schemas.microsoft.com/office/powerpoint/2010/main" val="34577208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F0AA93E-3DE3-D783-F0DF-D350D83A442E}"/>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1BCF8CD-41A6-D58F-7F72-9901D76D817B}"/>
              </a:ext>
            </a:extLst>
          </p:cNvPr>
          <p:cNvSpPr txBox="1"/>
          <p:nvPr/>
        </p:nvSpPr>
        <p:spPr>
          <a:xfrm>
            <a:off x="699713" y="248038"/>
            <a:ext cx="7063721" cy="11592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a:solidFill>
                  <a:srgbClr val="FFFFFF"/>
                </a:solidFill>
                <a:latin typeface="+mj-lt"/>
                <a:ea typeface="+mj-ea"/>
                <a:cs typeface="+mj-cs"/>
              </a:rPr>
              <a:t>Power BI Dashboard</a:t>
            </a:r>
          </a:p>
        </p:txBody>
      </p:sp>
      <p:pic>
        <p:nvPicPr>
          <p:cNvPr id="6" name="Picture 5" descr="A screenshot of a computer">
            <a:extLst>
              <a:ext uri="{FF2B5EF4-FFF2-40B4-BE49-F238E27FC236}">
                <a16:creationId xmlns:a16="http://schemas.microsoft.com/office/drawing/2014/main" id="{3CB60195-F09C-4509-C260-2BD9065700EC}"/>
              </a:ext>
            </a:extLst>
          </p:cNvPr>
          <p:cNvPicPr>
            <a:picLocks noChangeAspect="1"/>
          </p:cNvPicPr>
          <p:nvPr/>
        </p:nvPicPr>
        <p:blipFill>
          <a:blip r:embed="rId2">
            <a:extLst>
              <a:ext uri="{28A0092B-C50C-407E-A947-70E740481C1C}">
                <a14:useLocalDpi xmlns:a14="http://schemas.microsoft.com/office/drawing/2010/main" val="0"/>
              </a:ext>
            </a:extLst>
          </a:blip>
          <a:srcRect l="14241" t="18428" r="16166" b="12377"/>
          <a:stretch/>
        </p:blipFill>
        <p:spPr>
          <a:xfrm>
            <a:off x="119744" y="1655276"/>
            <a:ext cx="11941628" cy="5039437"/>
          </a:xfrm>
          <a:prstGeom prst="rect">
            <a:avLst/>
          </a:prstGeom>
        </p:spPr>
      </p:pic>
    </p:spTree>
    <p:extLst>
      <p:ext uri="{BB962C8B-B14F-4D97-AF65-F5344CB8AC3E}">
        <p14:creationId xmlns:p14="http://schemas.microsoft.com/office/powerpoint/2010/main" val="15581938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00C1AA3-C50B-0865-75BC-F611B74F23A8}"/>
              </a:ext>
            </a:extLst>
          </p:cNvPr>
          <p:cNvSpPr txBox="1"/>
          <p:nvPr/>
        </p:nvSpPr>
        <p:spPr>
          <a:xfrm>
            <a:off x="699713" y="248038"/>
            <a:ext cx="7063721" cy="11592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a:solidFill>
                  <a:srgbClr val="FFFFFF"/>
                </a:solidFill>
                <a:latin typeface="+mj-lt"/>
                <a:ea typeface="+mj-ea"/>
                <a:cs typeface="+mj-cs"/>
              </a:rPr>
              <a:t>Tableau Dashboard</a:t>
            </a:r>
          </a:p>
        </p:txBody>
      </p:sp>
      <p:pic>
        <p:nvPicPr>
          <p:cNvPr id="4" name="Picture 3" descr="A screenshot of a computer&#10;&#10;AI-generated content may be incorrect.">
            <a:extLst>
              <a:ext uri="{FF2B5EF4-FFF2-40B4-BE49-F238E27FC236}">
                <a16:creationId xmlns:a16="http://schemas.microsoft.com/office/drawing/2014/main" id="{D8B0F767-9AD7-739E-3058-0127A9381E1F}"/>
              </a:ext>
            </a:extLst>
          </p:cNvPr>
          <p:cNvPicPr>
            <a:picLocks noChangeAspect="1"/>
          </p:cNvPicPr>
          <p:nvPr/>
        </p:nvPicPr>
        <p:blipFill>
          <a:blip r:embed="rId2">
            <a:extLst>
              <a:ext uri="{28A0092B-C50C-407E-A947-70E740481C1C}">
                <a14:useLocalDpi xmlns:a14="http://schemas.microsoft.com/office/drawing/2010/main" val="0"/>
              </a:ext>
            </a:extLst>
          </a:blip>
          <a:srcRect l="1863" t="10115" b="12132"/>
          <a:stretch/>
        </p:blipFill>
        <p:spPr>
          <a:xfrm>
            <a:off x="163287" y="1655276"/>
            <a:ext cx="11908970" cy="5050323"/>
          </a:xfrm>
          <a:prstGeom prst="rect">
            <a:avLst/>
          </a:prstGeom>
        </p:spPr>
      </p:pic>
    </p:spTree>
    <p:extLst>
      <p:ext uri="{BB962C8B-B14F-4D97-AF65-F5344CB8AC3E}">
        <p14:creationId xmlns:p14="http://schemas.microsoft.com/office/powerpoint/2010/main" val="41131129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61E9193-500E-8C7A-2368-CCFFD4C487E5}"/>
              </a:ext>
            </a:extLst>
          </p:cNvPr>
          <p:cNvSpPr txBox="1"/>
          <p:nvPr/>
        </p:nvSpPr>
        <p:spPr>
          <a:xfrm>
            <a:off x="718074" y="1248634"/>
            <a:ext cx="11277600" cy="4739759"/>
          </a:xfrm>
          <a:prstGeom prst="rect">
            <a:avLst/>
          </a:prstGeom>
          <a:noFill/>
        </p:spPr>
        <p:txBody>
          <a:bodyPr wrap="square" rtlCol="0">
            <a:spAutoFit/>
          </a:bodyPr>
          <a:lstStyle/>
          <a:p>
            <a:pPr algn="ctr"/>
            <a:endParaRPr lang="en-US" dirty="0">
              <a:solidFill>
                <a:schemeClr val="bg1"/>
              </a:solidFill>
            </a:endParaRPr>
          </a:p>
          <a:p>
            <a:pPr marL="285750" indent="-285750">
              <a:buFont typeface="Wingdings" panose="05000000000000000000" pitchFamily="2" charset="2"/>
              <a:buChar char="q"/>
            </a:pPr>
            <a:r>
              <a:rPr lang="en-IN" sz="2600" dirty="0">
                <a:solidFill>
                  <a:schemeClr val="bg1"/>
                </a:solidFill>
                <a:effectLst/>
                <a:latin typeface="Amasis MT Pro" panose="02040504050005020304" pitchFamily="18" charset="0"/>
                <a:ea typeface="Calibri" panose="020F0502020204030204" pitchFamily="34" charset="0"/>
              </a:rPr>
              <a:t> </a:t>
            </a:r>
            <a:r>
              <a:rPr lang="en-IN" sz="2400" dirty="0">
                <a:solidFill>
                  <a:schemeClr val="bg1"/>
                </a:solidFill>
                <a:effectLst/>
                <a:latin typeface="Amasis MT Pro" panose="02040504050005020304" pitchFamily="18" charset="0"/>
                <a:ea typeface="Calibri" panose="020F0502020204030204" pitchFamily="34" charset="0"/>
              </a:rPr>
              <a:t>The primary objective of this project is to provide insights into the stock market performance of the selected major companies.</a:t>
            </a:r>
          </a:p>
          <a:p>
            <a:pPr marL="285750" indent="-285750">
              <a:buFont typeface="Wingdings" panose="05000000000000000000" pitchFamily="2" charset="2"/>
              <a:buChar char="q"/>
            </a:pPr>
            <a:r>
              <a:rPr lang="en-US" sz="2400" dirty="0">
                <a:solidFill>
                  <a:schemeClr val="bg1"/>
                </a:solidFill>
                <a:latin typeface="Amasis MT Pro" panose="02040504050005020304" pitchFamily="18" charset="0"/>
              </a:rPr>
              <a:t> The Stock Market Analysis project aims to analyze historical stock market data, extract meaningful insights, and develop predictive models to assist investors in making informed decisions. </a:t>
            </a:r>
          </a:p>
          <a:p>
            <a:pPr marL="285750" indent="-285750">
              <a:buFont typeface="Wingdings" panose="05000000000000000000" pitchFamily="2" charset="2"/>
              <a:buChar char="q"/>
            </a:pPr>
            <a:r>
              <a:rPr lang="en-IN" sz="2400" dirty="0">
                <a:solidFill>
                  <a:schemeClr val="bg1"/>
                </a:solidFill>
                <a:effectLst/>
                <a:latin typeface="Amasis MT Pro" panose="02040504050005020304" pitchFamily="18" charset="0"/>
                <a:ea typeface="Calibri" panose="020F0502020204030204" pitchFamily="34" charset="0"/>
              </a:rPr>
              <a:t> Through analysis, we aim to identify patterns, trends, and anomalies in the stock’s behaviour over time. </a:t>
            </a:r>
          </a:p>
          <a:p>
            <a:pPr marL="285750" indent="-285750">
              <a:buFont typeface="Wingdings" panose="05000000000000000000" pitchFamily="2" charset="2"/>
              <a:buChar char="q"/>
            </a:pPr>
            <a:r>
              <a:rPr lang="en-IN" sz="2400" dirty="0">
                <a:solidFill>
                  <a:schemeClr val="bg1"/>
                </a:solidFill>
                <a:effectLst/>
                <a:latin typeface="Amasis MT Pro" panose="02040504050005020304" pitchFamily="18" charset="0"/>
                <a:ea typeface="Calibri" panose="020F0502020204030204" pitchFamily="34" charset="0"/>
              </a:rPr>
              <a:t> By doing so, we hope to make informed decisions regarding the stock purchases, sales, or holdings, potentially.</a:t>
            </a:r>
          </a:p>
          <a:p>
            <a:pPr marL="285750" indent="-285750">
              <a:buFont typeface="Wingdings" panose="05000000000000000000" pitchFamily="2" charset="2"/>
              <a:buChar char="q"/>
            </a:pPr>
            <a:r>
              <a:rPr lang="en-US" sz="2400" dirty="0">
                <a:solidFill>
                  <a:schemeClr val="bg1"/>
                </a:solidFill>
                <a:latin typeface="Amasis MT Pro" panose="02040504050005020304" pitchFamily="18" charset="0"/>
              </a:rPr>
              <a:t> This project utilizes various technical indicators and financial metrics to assess stock trends, volatility, and potential investment opportunities.</a:t>
            </a:r>
          </a:p>
          <a:p>
            <a:endParaRPr lang="en-IN" dirty="0">
              <a:solidFill>
                <a:schemeClr val="bg1"/>
              </a:solidFill>
            </a:endParaRPr>
          </a:p>
        </p:txBody>
      </p:sp>
      <p:sp>
        <p:nvSpPr>
          <p:cNvPr id="2" name="TextBox 1">
            <a:extLst>
              <a:ext uri="{FF2B5EF4-FFF2-40B4-BE49-F238E27FC236}">
                <a16:creationId xmlns:a16="http://schemas.microsoft.com/office/drawing/2014/main" id="{EE83497E-2EDB-3D3D-1F60-457521126498}"/>
              </a:ext>
            </a:extLst>
          </p:cNvPr>
          <p:cNvSpPr txBox="1"/>
          <p:nvPr/>
        </p:nvSpPr>
        <p:spPr>
          <a:xfrm>
            <a:off x="3124199" y="379027"/>
            <a:ext cx="6259638" cy="707886"/>
          </a:xfrm>
          <a:prstGeom prst="rect">
            <a:avLst/>
          </a:prstGeom>
          <a:noFill/>
        </p:spPr>
        <p:txBody>
          <a:bodyPr wrap="square" rtlCol="0">
            <a:spAutoFit/>
          </a:bodyPr>
          <a:lstStyle/>
          <a:p>
            <a:pPr algn="ctr"/>
            <a:r>
              <a:rPr lang="en-US" sz="4000" dirty="0">
                <a:solidFill>
                  <a:schemeClr val="bg1"/>
                </a:solidFill>
                <a:latin typeface="Amasis MT Pro Black" panose="02040A04050005020304" pitchFamily="18" charset="0"/>
              </a:rPr>
              <a:t>Project Overview</a:t>
            </a:r>
            <a:endParaRPr lang="en-IN" sz="4000" dirty="0">
              <a:solidFill>
                <a:schemeClr val="bg1"/>
              </a:solidFill>
              <a:latin typeface="Amasis MT Pro Black" panose="02040A04050005020304" pitchFamily="18" charset="0"/>
            </a:endParaRPr>
          </a:p>
        </p:txBody>
      </p:sp>
    </p:spTree>
    <p:extLst>
      <p:ext uri="{BB962C8B-B14F-4D97-AF65-F5344CB8AC3E}">
        <p14:creationId xmlns:p14="http://schemas.microsoft.com/office/powerpoint/2010/main" val="26245590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2" name="Rectangle 31">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D69CC86-DECA-1278-5C90-1B6EE9E16AEE}"/>
              </a:ext>
            </a:extLst>
          </p:cNvPr>
          <p:cNvSpPr txBox="1"/>
          <p:nvPr/>
        </p:nvSpPr>
        <p:spPr>
          <a:xfrm>
            <a:off x="699714" y="353160"/>
            <a:ext cx="7091300" cy="89858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a:solidFill>
                  <a:srgbClr val="FFFFFF"/>
                </a:solidFill>
                <a:latin typeface="+mj-lt"/>
                <a:ea typeface="+mj-ea"/>
                <a:cs typeface="+mj-cs"/>
              </a:rPr>
              <a:t>SQL Queries and Output</a:t>
            </a:r>
          </a:p>
        </p:txBody>
      </p:sp>
      <p:pic>
        <p:nvPicPr>
          <p:cNvPr id="8" name="Picture 7" descr="A screenshot of a computer">
            <a:extLst>
              <a:ext uri="{FF2B5EF4-FFF2-40B4-BE49-F238E27FC236}">
                <a16:creationId xmlns:a16="http://schemas.microsoft.com/office/drawing/2014/main" id="{227B3845-875D-83C0-707C-FC5F74E01C36}"/>
              </a:ext>
            </a:extLst>
          </p:cNvPr>
          <p:cNvPicPr>
            <a:picLocks noChangeAspect="1"/>
          </p:cNvPicPr>
          <p:nvPr/>
        </p:nvPicPr>
        <p:blipFill>
          <a:blip r:embed="rId2">
            <a:extLst>
              <a:ext uri="{28A0092B-C50C-407E-A947-70E740481C1C}">
                <a14:useLocalDpi xmlns:a14="http://schemas.microsoft.com/office/drawing/2010/main" val="0"/>
              </a:ext>
            </a:extLst>
          </a:blip>
          <a:srcRect l="13928" t="32072" r="50000" b="35873"/>
          <a:stretch/>
        </p:blipFill>
        <p:spPr>
          <a:xfrm>
            <a:off x="6096000" y="1841419"/>
            <a:ext cx="5758542" cy="4156610"/>
          </a:xfrm>
          <a:prstGeom prst="rect">
            <a:avLst/>
          </a:prstGeom>
          <a:solidFill>
            <a:srgbClr val="FFFFFF">
              <a:shade val="85000"/>
            </a:srgbClr>
          </a:solidFill>
          <a:ln w="88900" cap="sq">
            <a:solidFill>
              <a:schemeClr val="bg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Picture 9" descr="A screenshot of a computer&#10;&#10;AI-generated content may be incorrect.">
            <a:extLst>
              <a:ext uri="{FF2B5EF4-FFF2-40B4-BE49-F238E27FC236}">
                <a16:creationId xmlns:a16="http://schemas.microsoft.com/office/drawing/2014/main" id="{B6AD7F91-1F2B-3340-A4FE-36BD0FD7A396}"/>
              </a:ext>
            </a:extLst>
          </p:cNvPr>
          <p:cNvPicPr>
            <a:picLocks noChangeAspect="1"/>
          </p:cNvPicPr>
          <p:nvPr/>
        </p:nvPicPr>
        <p:blipFill>
          <a:blip r:embed="rId3">
            <a:extLst>
              <a:ext uri="{28A0092B-C50C-407E-A947-70E740481C1C}">
                <a14:useLocalDpi xmlns:a14="http://schemas.microsoft.com/office/drawing/2010/main" val="0"/>
              </a:ext>
            </a:extLst>
          </a:blip>
          <a:srcRect l="13928" t="24444" r="50000" b="35873"/>
          <a:stretch/>
        </p:blipFill>
        <p:spPr>
          <a:xfrm>
            <a:off x="118537" y="1841419"/>
            <a:ext cx="5640005" cy="4156610"/>
          </a:xfrm>
          <a:prstGeom prst="rect">
            <a:avLst/>
          </a:prstGeom>
          <a:solidFill>
            <a:srgbClr val="FFFFFF">
              <a:shade val="85000"/>
            </a:srgbClr>
          </a:solidFill>
          <a:ln w="88900" cap="sq">
            <a:solidFill>
              <a:schemeClr val="bg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6168546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
            <a:extLst>
              <a:ext uri="{FF2B5EF4-FFF2-40B4-BE49-F238E27FC236}">
                <a16:creationId xmlns:a16="http://schemas.microsoft.com/office/drawing/2014/main" id="{8B5DCDCC-8D85-D0CA-065C-D50518BA7CAE}"/>
              </a:ext>
            </a:extLst>
          </p:cNvPr>
          <p:cNvPicPr>
            <a:picLocks noChangeAspect="1"/>
          </p:cNvPicPr>
          <p:nvPr/>
        </p:nvPicPr>
        <p:blipFill>
          <a:blip r:embed="rId2">
            <a:extLst>
              <a:ext uri="{28A0092B-C50C-407E-A947-70E740481C1C}">
                <a14:useLocalDpi xmlns:a14="http://schemas.microsoft.com/office/drawing/2010/main" val="0"/>
              </a:ext>
            </a:extLst>
          </a:blip>
          <a:srcRect l="13483" t="27301" r="45803" b="36032"/>
          <a:stretch/>
        </p:blipFill>
        <p:spPr>
          <a:xfrm>
            <a:off x="261256" y="250371"/>
            <a:ext cx="5834744" cy="3037115"/>
          </a:xfrm>
          <a:prstGeom prst="rect">
            <a:avLst/>
          </a:prstGeom>
          <a:solidFill>
            <a:srgbClr val="FFFFFF">
              <a:shade val="85000"/>
            </a:srgbClr>
          </a:solidFill>
          <a:ln w="88900" cap="sq">
            <a:solidFill>
              <a:schemeClr val="bg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descr="A screenshot of a computer&#10;&#10;AI-generated content may be incorrect.">
            <a:extLst>
              <a:ext uri="{FF2B5EF4-FFF2-40B4-BE49-F238E27FC236}">
                <a16:creationId xmlns:a16="http://schemas.microsoft.com/office/drawing/2014/main" id="{86E30A76-3628-1321-F6AB-93204CE4110C}"/>
              </a:ext>
            </a:extLst>
          </p:cNvPr>
          <p:cNvPicPr>
            <a:picLocks noChangeAspect="1"/>
          </p:cNvPicPr>
          <p:nvPr/>
        </p:nvPicPr>
        <p:blipFill>
          <a:blip r:embed="rId3">
            <a:extLst>
              <a:ext uri="{28A0092B-C50C-407E-A947-70E740481C1C}">
                <a14:useLocalDpi xmlns:a14="http://schemas.microsoft.com/office/drawing/2010/main" val="0"/>
              </a:ext>
            </a:extLst>
          </a:blip>
          <a:srcRect l="13393" t="27301" r="48571" b="36032"/>
          <a:stretch/>
        </p:blipFill>
        <p:spPr>
          <a:xfrm>
            <a:off x="6542315" y="250371"/>
            <a:ext cx="5388430" cy="3037115"/>
          </a:xfrm>
          <a:prstGeom prst="rect">
            <a:avLst/>
          </a:prstGeom>
          <a:solidFill>
            <a:srgbClr val="FFFFFF">
              <a:shade val="85000"/>
            </a:srgbClr>
          </a:solidFill>
          <a:ln w="88900" cap="sq">
            <a:solidFill>
              <a:schemeClr val="bg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A screenshot of a computer&#10;&#10;AI-generated content may be incorrect.">
            <a:extLst>
              <a:ext uri="{FF2B5EF4-FFF2-40B4-BE49-F238E27FC236}">
                <a16:creationId xmlns:a16="http://schemas.microsoft.com/office/drawing/2014/main" id="{38FC8766-AD4F-645D-B047-E94FB57B6BF9}"/>
              </a:ext>
            </a:extLst>
          </p:cNvPr>
          <p:cNvPicPr>
            <a:picLocks noChangeAspect="1"/>
          </p:cNvPicPr>
          <p:nvPr/>
        </p:nvPicPr>
        <p:blipFill>
          <a:blip r:embed="rId4">
            <a:extLst>
              <a:ext uri="{28A0092B-C50C-407E-A947-70E740481C1C}">
                <a14:useLocalDpi xmlns:a14="http://schemas.microsoft.com/office/drawing/2010/main" val="0"/>
              </a:ext>
            </a:extLst>
          </a:blip>
          <a:srcRect l="13661" t="32222" r="49018" b="36032"/>
          <a:stretch/>
        </p:blipFill>
        <p:spPr>
          <a:xfrm>
            <a:off x="261256" y="3570514"/>
            <a:ext cx="5834744" cy="3037115"/>
          </a:xfrm>
          <a:prstGeom prst="rect">
            <a:avLst/>
          </a:prstGeom>
          <a:solidFill>
            <a:srgbClr val="FFFFFF">
              <a:shade val="85000"/>
            </a:srgbClr>
          </a:solidFill>
          <a:ln w="88900" cap="sq">
            <a:solidFill>
              <a:schemeClr val="bg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descr="A screenshot of a computer&#10;&#10;AI-generated content may be incorrect.">
            <a:extLst>
              <a:ext uri="{FF2B5EF4-FFF2-40B4-BE49-F238E27FC236}">
                <a16:creationId xmlns:a16="http://schemas.microsoft.com/office/drawing/2014/main" id="{6D6657A6-CBA8-45D3-69EE-2AB4AB0B9E5B}"/>
              </a:ext>
            </a:extLst>
          </p:cNvPr>
          <p:cNvPicPr>
            <a:picLocks noChangeAspect="1"/>
          </p:cNvPicPr>
          <p:nvPr/>
        </p:nvPicPr>
        <p:blipFill>
          <a:blip r:embed="rId5">
            <a:extLst>
              <a:ext uri="{28A0092B-C50C-407E-A947-70E740481C1C}">
                <a14:useLocalDpi xmlns:a14="http://schemas.microsoft.com/office/drawing/2010/main" val="0"/>
              </a:ext>
            </a:extLst>
          </a:blip>
          <a:srcRect l="13214" t="28730" r="53661" b="36667"/>
          <a:stretch/>
        </p:blipFill>
        <p:spPr>
          <a:xfrm>
            <a:off x="6542314" y="3570514"/>
            <a:ext cx="5388430" cy="3037115"/>
          </a:xfrm>
          <a:prstGeom prst="rect">
            <a:avLst/>
          </a:prstGeom>
          <a:solidFill>
            <a:srgbClr val="FFFFFF">
              <a:shade val="85000"/>
            </a:srgbClr>
          </a:solidFill>
          <a:ln w="88900" cap="sq">
            <a:solidFill>
              <a:schemeClr val="bg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7193501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
            <a:extLst>
              <a:ext uri="{FF2B5EF4-FFF2-40B4-BE49-F238E27FC236}">
                <a16:creationId xmlns:a16="http://schemas.microsoft.com/office/drawing/2014/main" id="{E3950267-62DA-55C5-9C8C-28E2D8E2B7AE}"/>
              </a:ext>
            </a:extLst>
          </p:cNvPr>
          <p:cNvPicPr>
            <a:picLocks noChangeAspect="1"/>
          </p:cNvPicPr>
          <p:nvPr/>
        </p:nvPicPr>
        <p:blipFill>
          <a:blip r:embed="rId2">
            <a:extLst>
              <a:ext uri="{28A0092B-C50C-407E-A947-70E740481C1C}">
                <a14:useLocalDpi xmlns:a14="http://schemas.microsoft.com/office/drawing/2010/main" val="0"/>
              </a:ext>
            </a:extLst>
          </a:blip>
          <a:srcRect l="13571" t="29365" r="54465" b="36667"/>
          <a:stretch/>
        </p:blipFill>
        <p:spPr>
          <a:xfrm>
            <a:off x="306258" y="1395590"/>
            <a:ext cx="4760686" cy="3579182"/>
          </a:xfrm>
          <a:prstGeom prst="rect">
            <a:avLst/>
          </a:prstGeom>
          <a:solidFill>
            <a:srgbClr val="FFFFFF">
              <a:shade val="85000"/>
            </a:srgbClr>
          </a:solidFill>
          <a:ln w="88900" cap="sq">
            <a:solidFill>
              <a:schemeClr val="bg1">
                <a:lumMod val="75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descr="A screenshot of a computer&#10;&#10;AI-generated content may be incorrect.">
            <a:extLst>
              <a:ext uri="{FF2B5EF4-FFF2-40B4-BE49-F238E27FC236}">
                <a16:creationId xmlns:a16="http://schemas.microsoft.com/office/drawing/2014/main" id="{4774C232-D345-E5BF-6C14-19D2C003DD38}"/>
              </a:ext>
            </a:extLst>
          </p:cNvPr>
          <p:cNvPicPr>
            <a:picLocks noChangeAspect="1"/>
          </p:cNvPicPr>
          <p:nvPr/>
        </p:nvPicPr>
        <p:blipFill>
          <a:blip r:embed="rId3">
            <a:extLst>
              <a:ext uri="{28A0092B-C50C-407E-A947-70E740481C1C}">
                <a14:useLocalDpi xmlns:a14="http://schemas.microsoft.com/office/drawing/2010/main" val="0"/>
              </a:ext>
            </a:extLst>
          </a:blip>
          <a:srcRect l="14107" t="17460" r="54821" b="35397"/>
          <a:stretch/>
        </p:blipFill>
        <p:spPr>
          <a:xfrm>
            <a:off x="5373202" y="328790"/>
            <a:ext cx="6394255" cy="62135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052981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and red graph with text&#10;&#10;AI-generated content may be incorrect.">
            <a:extLst>
              <a:ext uri="{FF2B5EF4-FFF2-40B4-BE49-F238E27FC236}">
                <a16:creationId xmlns:a16="http://schemas.microsoft.com/office/drawing/2014/main" id="{26373ABF-C1C0-0F48-7FE6-55169586F3DE}"/>
              </a:ext>
            </a:extLst>
          </p:cNvPr>
          <p:cNvPicPr>
            <a:picLocks noChangeAspect="1"/>
          </p:cNvPicPr>
          <p:nvPr/>
        </p:nvPicPr>
        <p:blipFill>
          <a:blip r:embed="rId2">
            <a:extLst>
              <a:ext uri="{28A0092B-C50C-407E-A947-70E740481C1C}">
                <a14:useLocalDpi xmlns:a14="http://schemas.microsoft.com/office/drawing/2010/main" val="0"/>
              </a:ext>
            </a:extLst>
          </a:blip>
          <a:srcRect t="6306"/>
          <a:stretch/>
        </p:blipFill>
        <p:spPr>
          <a:xfrm>
            <a:off x="457200" y="457200"/>
            <a:ext cx="11277600" cy="5943600"/>
          </a:xfrm>
          <a:prstGeom prst="rect">
            <a:avLst/>
          </a:prstGeom>
        </p:spPr>
      </p:pic>
    </p:spTree>
    <p:extLst>
      <p:ext uri="{BB962C8B-B14F-4D97-AF65-F5344CB8AC3E}">
        <p14:creationId xmlns:p14="http://schemas.microsoft.com/office/powerpoint/2010/main" val="19627754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2C563C1-59E8-7A23-4797-F4ECA727D1B1}"/>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229F986-1CCB-216F-F5DA-A3C4C587467C}"/>
              </a:ext>
            </a:extLst>
          </p:cNvPr>
          <p:cNvSpPr txBox="1"/>
          <p:nvPr/>
        </p:nvSpPr>
        <p:spPr>
          <a:xfrm>
            <a:off x="1409318" y="1317702"/>
            <a:ext cx="10308771" cy="3693319"/>
          </a:xfrm>
          <a:prstGeom prst="rect">
            <a:avLst/>
          </a:prstGeom>
          <a:noFill/>
        </p:spPr>
        <p:txBody>
          <a:bodyPr wrap="square">
            <a:spAutoFit/>
          </a:bodyPr>
          <a:lstStyle/>
          <a:p>
            <a:pPr>
              <a:buNone/>
            </a:pPr>
            <a:endParaRPr lang="en-US" sz="2600" b="1" dirty="0">
              <a:solidFill>
                <a:schemeClr val="bg1"/>
              </a:solidFill>
              <a:latin typeface="Amasis MT Pro" panose="02040504050005020304" pitchFamily="18" charset="0"/>
            </a:endParaRPr>
          </a:p>
          <a:p>
            <a:pPr marL="457200" indent="-457200">
              <a:buFont typeface="Wingdings" panose="05000000000000000000" pitchFamily="2" charset="2"/>
              <a:buChar char="q"/>
            </a:pPr>
            <a:r>
              <a:rPr lang="en-US" sz="2600" dirty="0">
                <a:solidFill>
                  <a:schemeClr val="bg1"/>
                </a:solidFill>
                <a:latin typeface="Amasis MT Pro" panose="02040504050005020304" pitchFamily="18" charset="0"/>
              </a:rPr>
              <a:t>To analyze stock price movements using historical data.</a:t>
            </a:r>
          </a:p>
          <a:p>
            <a:pPr marL="457200" indent="-457200">
              <a:buFont typeface="Wingdings" panose="05000000000000000000" pitchFamily="2" charset="2"/>
              <a:buChar char="q"/>
            </a:pPr>
            <a:r>
              <a:rPr lang="en-US" sz="2600" dirty="0">
                <a:solidFill>
                  <a:schemeClr val="bg1"/>
                </a:solidFill>
                <a:latin typeface="Amasis MT Pro" panose="02040504050005020304" pitchFamily="18" charset="0"/>
              </a:rPr>
              <a:t>To evaluate stock performance with key technical indicators </a:t>
            </a:r>
          </a:p>
          <a:p>
            <a:r>
              <a:rPr lang="en-US" sz="2600" dirty="0">
                <a:solidFill>
                  <a:schemeClr val="bg1"/>
                </a:solidFill>
                <a:latin typeface="Amasis MT Pro" panose="02040504050005020304" pitchFamily="18" charset="0"/>
              </a:rPr>
              <a:t>      (e.g., Moving Averages, RSI, MACD, Bollinger Bands).</a:t>
            </a:r>
          </a:p>
          <a:p>
            <a:pPr marL="457200" indent="-457200">
              <a:buFont typeface="Wingdings" panose="05000000000000000000" pitchFamily="2" charset="2"/>
              <a:buChar char="q"/>
            </a:pPr>
            <a:r>
              <a:rPr lang="en-US" sz="2600" dirty="0">
                <a:solidFill>
                  <a:schemeClr val="bg1"/>
                </a:solidFill>
                <a:latin typeface="Amasis MT Pro" panose="02040504050005020304" pitchFamily="18" charset="0"/>
              </a:rPr>
              <a:t>To identify patterns in stock trends and potential trading signals.</a:t>
            </a:r>
          </a:p>
          <a:p>
            <a:pPr marL="457200" indent="-457200">
              <a:buFont typeface="Wingdings" panose="05000000000000000000" pitchFamily="2" charset="2"/>
              <a:buChar char="q"/>
            </a:pPr>
            <a:r>
              <a:rPr lang="en-US" sz="2600" dirty="0">
                <a:solidFill>
                  <a:schemeClr val="bg1"/>
                </a:solidFill>
                <a:latin typeface="Amasis MT Pro" panose="02040504050005020304" pitchFamily="18" charset="0"/>
              </a:rPr>
              <a:t>To assess stock volatility and risk using Beta and PE Ratio.</a:t>
            </a:r>
          </a:p>
          <a:p>
            <a:pPr marL="457200" indent="-457200">
              <a:buFont typeface="Wingdings" panose="05000000000000000000" pitchFamily="2" charset="2"/>
              <a:buChar char="q"/>
            </a:pPr>
            <a:r>
              <a:rPr lang="en-US" sz="2600" dirty="0">
                <a:solidFill>
                  <a:schemeClr val="bg1"/>
                </a:solidFill>
                <a:latin typeface="Amasis MT Pro" panose="02040504050005020304" pitchFamily="18" charset="0"/>
              </a:rPr>
              <a:t>To provide visualizations and statistical summaries for better decision-making.</a:t>
            </a:r>
          </a:p>
          <a:p>
            <a:pPr marL="457200" indent="-457200">
              <a:buFont typeface="Wingdings" panose="05000000000000000000" pitchFamily="2" charset="2"/>
              <a:buChar char="q"/>
            </a:pPr>
            <a:r>
              <a:rPr lang="en-US" sz="2600" dirty="0">
                <a:solidFill>
                  <a:schemeClr val="bg1"/>
                </a:solidFill>
                <a:latin typeface="Amasis MT Pro" panose="02040504050005020304" pitchFamily="18" charset="0"/>
              </a:rPr>
              <a:t>To implement predictive modeling for stock price forecasting.</a:t>
            </a:r>
          </a:p>
        </p:txBody>
      </p:sp>
      <p:sp>
        <p:nvSpPr>
          <p:cNvPr id="2" name="TextBox 1">
            <a:extLst>
              <a:ext uri="{FF2B5EF4-FFF2-40B4-BE49-F238E27FC236}">
                <a16:creationId xmlns:a16="http://schemas.microsoft.com/office/drawing/2014/main" id="{2430E3D9-0449-931F-8EDB-F838D1F3FAC6}"/>
              </a:ext>
            </a:extLst>
          </p:cNvPr>
          <p:cNvSpPr txBox="1"/>
          <p:nvPr/>
        </p:nvSpPr>
        <p:spPr>
          <a:xfrm>
            <a:off x="3853528" y="315152"/>
            <a:ext cx="4517571" cy="707886"/>
          </a:xfrm>
          <a:prstGeom prst="rect">
            <a:avLst/>
          </a:prstGeom>
          <a:noFill/>
        </p:spPr>
        <p:txBody>
          <a:bodyPr wrap="square" rtlCol="0">
            <a:spAutoFit/>
          </a:bodyPr>
          <a:lstStyle/>
          <a:p>
            <a:pPr algn="ctr"/>
            <a:r>
              <a:rPr lang="en-US" sz="4000" dirty="0">
                <a:solidFill>
                  <a:schemeClr val="bg1"/>
                </a:solidFill>
                <a:latin typeface="Amasis MT Pro Black" panose="02040A04050005020304" pitchFamily="18" charset="0"/>
              </a:rPr>
              <a:t>Objectives</a:t>
            </a:r>
            <a:endParaRPr lang="en-IN" sz="4000" dirty="0">
              <a:solidFill>
                <a:schemeClr val="bg1"/>
              </a:solidFill>
              <a:latin typeface="Amasis MT Pro Black" panose="02040A04050005020304" pitchFamily="18" charset="0"/>
            </a:endParaRPr>
          </a:p>
        </p:txBody>
      </p:sp>
    </p:spTree>
    <p:extLst>
      <p:ext uri="{BB962C8B-B14F-4D97-AF65-F5344CB8AC3E}">
        <p14:creationId xmlns:p14="http://schemas.microsoft.com/office/powerpoint/2010/main" val="31772873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28BFFB9-5F05-9898-5E6F-7C9184B56F13}"/>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A73D519-2C02-C8DE-EDA3-AD3D66616513}"/>
              </a:ext>
            </a:extLst>
          </p:cNvPr>
          <p:cNvSpPr txBox="1">
            <a:spLocks noChangeArrowheads="1"/>
          </p:cNvSpPr>
          <p:nvPr/>
        </p:nvSpPr>
        <p:spPr bwMode="auto">
          <a:xfrm>
            <a:off x="2862943" y="-856"/>
            <a:ext cx="8349533" cy="60119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endParaRPr lang="en-IN" sz="4000" dirty="0">
              <a:solidFill>
                <a:schemeClr val="bg1"/>
              </a:solidFill>
              <a:latin typeface="Amasis MT Pro Black" panose="02040A04050005020304" pitchFamily="18" charset="0"/>
              <a:ea typeface="Calibri" panose="020F0502020204030204" pitchFamily="34" charset="0"/>
            </a:endParaRPr>
          </a:p>
          <a:p>
            <a:pPr marL="342900" indent="-342900">
              <a:lnSpc>
                <a:spcPct val="150000"/>
              </a:lnSpc>
              <a:buFont typeface="+mj-lt"/>
              <a:buAutoNum type="arabicPeriod"/>
            </a:pPr>
            <a:r>
              <a:rPr lang="en-IN" sz="2000" dirty="0">
                <a:solidFill>
                  <a:schemeClr val="bg1"/>
                </a:solidFill>
                <a:latin typeface="Amasis MT Pro" panose="02040504050005020304" pitchFamily="18" charset="0"/>
                <a:ea typeface="Calibri" panose="020F0502020204030204" pitchFamily="34" charset="0"/>
              </a:rPr>
              <a:t>Average Daily Trading Volume</a:t>
            </a:r>
          </a:p>
          <a:p>
            <a:pPr marL="342900" indent="-342900">
              <a:lnSpc>
                <a:spcPct val="150000"/>
              </a:lnSpc>
              <a:buFont typeface="+mj-lt"/>
              <a:buAutoNum type="arabicPeriod"/>
            </a:pPr>
            <a:r>
              <a:rPr lang="en-IN" sz="2000" dirty="0">
                <a:solidFill>
                  <a:schemeClr val="bg1"/>
                </a:solidFill>
                <a:latin typeface="Amasis MT Pro" panose="02040504050005020304" pitchFamily="18" charset="0"/>
                <a:ea typeface="Calibri" panose="020F0502020204030204" pitchFamily="34" charset="0"/>
              </a:rPr>
              <a:t>Most Volatile Stocks</a:t>
            </a:r>
          </a:p>
          <a:p>
            <a:pPr marL="342900" indent="-342900">
              <a:lnSpc>
                <a:spcPct val="150000"/>
              </a:lnSpc>
              <a:buFont typeface="+mj-lt"/>
              <a:buAutoNum type="arabicPeriod"/>
            </a:pPr>
            <a:r>
              <a:rPr lang="en-IN" sz="2000" dirty="0">
                <a:solidFill>
                  <a:schemeClr val="bg1"/>
                </a:solidFill>
                <a:latin typeface="Amasis MT Pro" panose="02040504050005020304" pitchFamily="18" charset="0"/>
                <a:ea typeface="Calibri" panose="020F0502020204030204" pitchFamily="34" charset="0"/>
              </a:rPr>
              <a:t>Stocks with Highest Dividend and Lowest Dividend</a:t>
            </a:r>
          </a:p>
          <a:p>
            <a:pPr marL="342900" indent="-342900">
              <a:lnSpc>
                <a:spcPct val="150000"/>
              </a:lnSpc>
              <a:buFont typeface="+mj-lt"/>
              <a:buAutoNum type="arabicPeriod"/>
            </a:pPr>
            <a:r>
              <a:rPr lang="en-IN" sz="2000" dirty="0">
                <a:solidFill>
                  <a:schemeClr val="bg1"/>
                </a:solidFill>
                <a:latin typeface="Amasis MT Pro" panose="02040504050005020304" pitchFamily="18" charset="0"/>
                <a:ea typeface="Calibri" panose="020F0502020204030204" pitchFamily="34" charset="0"/>
              </a:rPr>
              <a:t>Highest and Lowest P/E Ratios</a:t>
            </a:r>
          </a:p>
          <a:p>
            <a:pPr marL="342900" indent="-342900">
              <a:lnSpc>
                <a:spcPct val="150000"/>
              </a:lnSpc>
              <a:buFont typeface="+mj-lt"/>
              <a:buAutoNum type="arabicPeriod"/>
            </a:pPr>
            <a:r>
              <a:rPr lang="en-IN" sz="2000" dirty="0">
                <a:solidFill>
                  <a:schemeClr val="bg1"/>
                </a:solidFill>
                <a:latin typeface="Amasis MT Pro" panose="02040504050005020304" pitchFamily="18" charset="0"/>
                <a:ea typeface="Calibri" panose="020F0502020204030204" pitchFamily="34" charset="0"/>
              </a:rPr>
              <a:t>Stocks with Highest Market Cap</a:t>
            </a:r>
          </a:p>
          <a:p>
            <a:pPr marL="342900" indent="-342900">
              <a:lnSpc>
                <a:spcPct val="150000"/>
              </a:lnSpc>
              <a:buFont typeface="+mj-lt"/>
              <a:buAutoNum type="arabicPeriod"/>
            </a:pPr>
            <a:r>
              <a:rPr lang="en-IN" sz="2000" dirty="0">
                <a:solidFill>
                  <a:schemeClr val="bg1"/>
                </a:solidFill>
                <a:latin typeface="Amasis MT Pro" panose="02040504050005020304" pitchFamily="18" charset="0"/>
                <a:ea typeface="Calibri" panose="020F0502020204030204" pitchFamily="34" charset="0"/>
              </a:rPr>
              <a:t>Stocks Near 52 Week High</a:t>
            </a:r>
          </a:p>
          <a:p>
            <a:pPr marL="342900" indent="-342900">
              <a:lnSpc>
                <a:spcPct val="150000"/>
              </a:lnSpc>
              <a:buFont typeface="+mj-lt"/>
              <a:buAutoNum type="arabicPeriod"/>
            </a:pPr>
            <a:r>
              <a:rPr lang="en-IN" sz="2000" dirty="0">
                <a:solidFill>
                  <a:schemeClr val="bg1"/>
                </a:solidFill>
                <a:latin typeface="Amasis MT Pro" panose="02040504050005020304" pitchFamily="18" charset="0"/>
                <a:ea typeface="Calibri" panose="020F0502020204030204" pitchFamily="34" charset="0"/>
              </a:rPr>
              <a:t>Stocks Near 52 Week Low</a:t>
            </a:r>
          </a:p>
          <a:p>
            <a:pPr marL="342900" indent="-342900">
              <a:lnSpc>
                <a:spcPct val="150000"/>
              </a:lnSpc>
              <a:buFont typeface="+mj-lt"/>
              <a:buAutoNum type="arabicPeriod"/>
            </a:pPr>
            <a:r>
              <a:rPr lang="en-IN" sz="2000" dirty="0">
                <a:solidFill>
                  <a:schemeClr val="bg1"/>
                </a:solidFill>
                <a:latin typeface="Amasis MT Pro" panose="02040504050005020304" pitchFamily="18" charset="0"/>
                <a:ea typeface="Calibri" panose="020F0502020204030204" pitchFamily="34" charset="0"/>
              </a:rPr>
              <a:t>Stocks with Strong Buy Signals and stocks with Strong Selling Signal</a:t>
            </a:r>
            <a:endParaRPr lang="en-IN" sz="2000" dirty="0">
              <a:solidFill>
                <a:schemeClr val="bg1"/>
              </a:solidFill>
              <a:latin typeface="Amasis MT Pro" panose="02040504050005020304" pitchFamily="18" charset="0"/>
            </a:endParaRPr>
          </a:p>
          <a:p>
            <a:pPr marL="0" indent="0" eaLnBrk="0" fontAlgn="base" hangingPunct="0">
              <a:lnSpc>
                <a:spcPct val="100000"/>
              </a:lnSpc>
              <a:spcBef>
                <a:spcPct val="0"/>
              </a:spcBef>
              <a:spcAft>
                <a:spcPct val="0"/>
              </a:spcAft>
              <a:buFontTx/>
              <a:buChar char="•"/>
            </a:pPr>
            <a:endParaRPr lang="en-US" altLang="en-US" sz="1800" dirty="0">
              <a:solidFill>
                <a:schemeClr val="bg1"/>
              </a:solidFill>
              <a:latin typeface="Arial" panose="020B0604020202020204" pitchFamily="34" charset="0"/>
            </a:endParaRPr>
          </a:p>
        </p:txBody>
      </p:sp>
      <p:sp>
        <p:nvSpPr>
          <p:cNvPr id="3" name="TextBox 2">
            <a:extLst>
              <a:ext uri="{FF2B5EF4-FFF2-40B4-BE49-F238E27FC236}">
                <a16:creationId xmlns:a16="http://schemas.microsoft.com/office/drawing/2014/main" id="{D81706E1-AFD5-DD9A-290E-2926B9143548}"/>
              </a:ext>
            </a:extLst>
          </p:cNvPr>
          <p:cNvSpPr txBox="1"/>
          <p:nvPr/>
        </p:nvSpPr>
        <p:spPr>
          <a:xfrm>
            <a:off x="4441372" y="185914"/>
            <a:ext cx="3668486" cy="707886"/>
          </a:xfrm>
          <a:prstGeom prst="rect">
            <a:avLst/>
          </a:prstGeom>
          <a:noFill/>
        </p:spPr>
        <p:txBody>
          <a:bodyPr wrap="square" rtlCol="0">
            <a:spAutoFit/>
          </a:bodyPr>
          <a:lstStyle/>
          <a:p>
            <a:pPr algn="ctr"/>
            <a:r>
              <a:rPr lang="en-US" sz="4000" dirty="0">
                <a:solidFill>
                  <a:schemeClr val="bg1"/>
                </a:solidFill>
                <a:latin typeface="Amasis MT Pro Black" panose="02040A04050005020304" pitchFamily="18" charset="0"/>
              </a:rPr>
              <a:t>KPI’s</a:t>
            </a:r>
            <a:endParaRPr lang="en-IN" sz="4000" dirty="0">
              <a:solidFill>
                <a:schemeClr val="bg1"/>
              </a:solidFill>
              <a:latin typeface="Amasis MT Pro Black" panose="02040A04050005020304" pitchFamily="18" charset="0"/>
            </a:endParaRPr>
          </a:p>
        </p:txBody>
      </p:sp>
    </p:spTree>
    <p:extLst>
      <p:ext uri="{BB962C8B-B14F-4D97-AF65-F5344CB8AC3E}">
        <p14:creationId xmlns:p14="http://schemas.microsoft.com/office/powerpoint/2010/main" val="3011469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B29D630-E990-98D6-3F9A-525E97B33EFC}"/>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hart 4">
            <a:extLst>
              <a:ext uri="{FF2B5EF4-FFF2-40B4-BE49-F238E27FC236}">
                <a16:creationId xmlns:a16="http://schemas.microsoft.com/office/drawing/2014/main" id="{C41BDD27-F8AB-4777-ABAF-0EC3E1302A29}"/>
              </a:ext>
            </a:extLst>
          </p:cNvPr>
          <p:cNvGraphicFramePr>
            <a:graphicFrameLocks/>
          </p:cNvGraphicFramePr>
          <p:nvPr>
            <p:extLst>
              <p:ext uri="{D42A27DB-BD31-4B8C-83A1-F6EECF244321}">
                <p14:modId xmlns:p14="http://schemas.microsoft.com/office/powerpoint/2010/main" val="3817509938"/>
              </p:ext>
            </p:extLst>
          </p:nvPr>
        </p:nvGraphicFramePr>
        <p:xfrm>
          <a:off x="8415200" y="948262"/>
          <a:ext cx="3547817" cy="3416909"/>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a:extLst>
              <a:ext uri="{FF2B5EF4-FFF2-40B4-BE49-F238E27FC236}">
                <a16:creationId xmlns:a16="http://schemas.microsoft.com/office/drawing/2014/main" id="{A803A4AC-A5D9-DBC4-E981-8694C60DCEC6}"/>
              </a:ext>
            </a:extLst>
          </p:cNvPr>
          <p:cNvSpPr txBox="1"/>
          <p:nvPr/>
        </p:nvSpPr>
        <p:spPr>
          <a:xfrm>
            <a:off x="3128509" y="-149323"/>
            <a:ext cx="9062725" cy="744435"/>
          </a:xfrm>
          <a:prstGeom prst="rect">
            <a:avLst/>
          </a:prstGeom>
          <a:noFill/>
        </p:spPr>
        <p:txBody>
          <a:bodyPr wrap="square">
            <a:spAutoFit/>
          </a:bodyPr>
          <a:lstStyle/>
          <a:p>
            <a:pPr>
              <a:lnSpc>
                <a:spcPct val="150000"/>
              </a:lnSpc>
            </a:pPr>
            <a:r>
              <a:rPr lang="en-IN" sz="3200" dirty="0">
                <a:solidFill>
                  <a:schemeClr val="bg1"/>
                </a:solidFill>
                <a:latin typeface="Amasis MT Pro Black" panose="02040A04050005020304" pitchFamily="18" charset="0"/>
                <a:ea typeface="Calibri" panose="020F0502020204030204" pitchFamily="34" charset="0"/>
              </a:rPr>
              <a:t>Average Daily Trading Volume</a:t>
            </a:r>
          </a:p>
        </p:txBody>
      </p:sp>
      <p:sp>
        <p:nvSpPr>
          <p:cNvPr id="13" name="TextBox 12">
            <a:extLst>
              <a:ext uri="{FF2B5EF4-FFF2-40B4-BE49-F238E27FC236}">
                <a16:creationId xmlns:a16="http://schemas.microsoft.com/office/drawing/2014/main" id="{75CD3EFC-B2FA-8C56-AFFC-BE70B29480A1}"/>
              </a:ext>
            </a:extLst>
          </p:cNvPr>
          <p:cNvSpPr txBox="1"/>
          <p:nvPr/>
        </p:nvSpPr>
        <p:spPr>
          <a:xfrm>
            <a:off x="333618" y="853293"/>
            <a:ext cx="11857616" cy="5632311"/>
          </a:xfrm>
          <a:prstGeom prst="rect">
            <a:avLst/>
          </a:prstGeom>
          <a:noFill/>
        </p:spPr>
        <p:txBody>
          <a:bodyPr wrap="square">
            <a:spAutoFit/>
          </a:bodyPr>
          <a:lstStyle/>
          <a:p>
            <a:pPr marL="285750" indent="-285750">
              <a:buFont typeface="Wingdings" panose="05000000000000000000" pitchFamily="2" charset="2"/>
              <a:buChar char="Ø"/>
            </a:pPr>
            <a:r>
              <a:rPr lang="en-US" sz="2000" dirty="0">
                <a:solidFill>
                  <a:schemeClr val="bg1"/>
                </a:solidFill>
                <a:latin typeface="Amasis MT Pro" panose="02040504050005020304" pitchFamily="18" charset="0"/>
              </a:rPr>
              <a:t>This graph represents the average number of shares traded per day</a:t>
            </a:r>
          </a:p>
          <a:p>
            <a:r>
              <a:rPr lang="en-US" sz="2000" dirty="0">
                <a:solidFill>
                  <a:schemeClr val="bg1"/>
                </a:solidFill>
                <a:latin typeface="Amasis MT Pro" panose="02040504050005020304" pitchFamily="18" charset="0"/>
              </a:rPr>
              <a:t>     for five major tech stocks:</a:t>
            </a:r>
          </a:p>
          <a:p>
            <a:pPr marL="285750" indent="-285750">
              <a:buFont typeface="Wingdings" panose="05000000000000000000" pitchFamily="2" charset="2"/>
              <a:buChar char="Ø"/>
            </a:pPr>
            <a:r>
              <a:rPr lang="en-US" sz="2000" dirty="0">
                <a:solidFill>
                  <a:schemeClr val="bg1"/>
                </a:solidFill>
                <a:latin typeface="Amasis MT Pro" panose="02040504050005020304" pitchFamily="18" charset="0"/>
              </a:rPr>
              <a:t>Facebook (FB) has the highest average daily trading volume</a:t>
            </a:r>
          </a:p>
          <a:p>
            <a:r>
              <a:rPr lang="en-US" sz="2000" dirty="0">
                <a:solidFill>
                  <a:schemeClr val="bg1"/>
                </a:solidFill>
                <a:latin typeface="Amasis MT Pro" panose="02040504050005020304" pitchFamily="18" charset="0"/>
              </a:rPr>
              <a:t>    (~5.527M shares). This suggests that FB is the most liquid among the </a:t>
            </a:r>
          </a:p>
          <a:p>
            <a:r>
              <a:rPr lang="en-US" sz="2000" dirty="0">
                <a:solidFill>
                  <a:schemeClr val="bg1"/>
                </a:solidFill>
                <a:latin typeface="Amasis MT Pro" panose="02040504050005020304" pitchFamily="18" charset="0"/>
              </a:rPr>
              <a:t>    stocks shown, meaning it is easier to buy or sell large quantities </a:t>
            </a:r>
          </a:p>
          <a:p>
            <a:r>
              <a:rPr lang="en-US" sz="2000" dirty="0">
                <a:solidFill>
                  <a:schemeClr val="bg1"/>
                </a:solidFill>
                <a:latin typeface="Amasis MT Pro" panose="02040504050005020304" pitchFamily="18" charset="0"/>
              </a:rPr>
              <a:t>    without significantly affecting the price.</a:t>
            </a:r>
          </a:p>
          <a:p>
            <a:pPr marL="285750" indent="-285750">
              <a:buFont typeface="Wingdings" panose="05000000000000000000" pitchFamily="2" charset="2"/>
              <a:buChar char="Ø"/>
            </a:pPr>
            <a:r>
              <a:rPr lang="en-US" sz="2000" dirty="0">
                <a:solidFill>
                  <a:schemeClr val="bg1"/>
                </a:solidFill>
                <a:latin typeface="Amasis MT Pro" panose="02040504050005020304" pitchFamily="18" charset="0"/>
              </a:rPr>
              <a:t>Apple (AAPL) has the lowest trading volume (~5.495M shares).</a:t>
            </a:r>
          </a:p>
          <a:p>
            <a:r>
              <a:rPr lang="en-US" sz="2000" dirty="0">
                <a:solidFill>
                  <a:schemeClr val="bg1"/>
                </a:solidFill>
                <a:latin typeface="Amasis MT Pro" panose="02040504050005020304" pitchFamily="18" charset="0"/>
              </a:rPr>
              <a:t>    While still highly liquid, it has slightly lower trading activity compared</a:t>
            </a:r>
          </a:p>
          <a:p>
            <a:r>
              <a:rPr lang="en-US" sz="2000" dirty="0">
                <a:solidFill>
                  <a:schemeClr val="bg1"/>
                </a:solidFill>
                <a:latin typeface="Amasis MT Pro" panose="02040504050005020304" pitchFamily="18" charset="0"/>
              </a:rPr>
              <a:t>     to the others.</a:t>
            </a:r>
          </a:p>
          <a:p>
            <a:pPr marL="285750" indent="-285750">
              <a:buFont typeface="Wingdings" panose="05000000000000000000" pitchFamily="2" charset="2"/>
              <a:buChar char="Ø"/>
            </a:pPr>
            <a:r>
              <a:rPr lang="en-US" sz="2000" dirty="0">
                <a:solidFill>
                  <a:schemeClr val="bg1"/>
                </a:solidFill>
                <a:latin typeface="Amasis MT Pro" panose="02040504050005020304" pitchFamily="18" charset="0"/>
              </a:rPr>
              <a:t>Amazon (AMZN): ~5.524M share</a:t>
            </a:r>
          </a:p>
          <a:p>
            <a:pPr marL="285750" indent="-285750">
              <a:buFont typeface="Wingdings" panose="05000000000000000000" pitchFamily="2" charset="2"/>
              <a:buChar char="Ø"/>
            </a:pPr>
            <a:r>
              <a:rPr lang="en-US" sz="2000" dirty="0">
                <a:solidFill>
                  <a:schemeClr val="bg1"/>
                </a:solidFill>
                <a:latin typeface="Amasis MT Pro" panose="02040504050005020304" pitchFamily="18" charset="0"/>
              </a:rPr>
              <a:t>Google (GOOGL): ~5.511M shares</a:t>
            </a:r>
          </a:p>
          <a:p>
            <a:pPr marL="285750" indent="-285750">
              <a:buFont typeface="Wingdings" panose="05000000000000000000" pitchFamily="2" charset="2"/>
              <a:buChar char="Ø"/>
            </a:pPr>
            <a:r>
              <a:rPr lang="en-US" sz="2000" dirty="0">
                <a:solidFill>
                  <a:schemeClr val="bg1"/>
                </a:solidFill>
                <a:latin typeface="Amasis MT Pro" panose="02040504050005020304" pitchFamily="18" charset="0"/>
              </a:rPr>
              <a:t>Microsoft (MSFT): ~5.517M shares. </a:t>
            </a:r>
          </a:p>
          <a:p>
            <a:pPr marL="285750" indent="-285750">
              <a:buFont typeface="Wingdings" panose="05000000000000000000" pitchFamily="2" charset="2"/>
              <a:buChar char="Ø"/>
            </a:pPr>
            <a:r>
              <a:rPr lang="en-US" sz="2000" dirty="0">
                <a:solidFill>
                  <a:schemeClr val="bg1"/>
                </a:solidFill>
                <a:latin typeface="Amasis MT Pro" panose="02040504050005020304" pitchFamily="18" charset="0"/>
              </a:rPr>
              <a:t>These stocks have similar trading volumes, showing a balanced level of liquidity and investor interest.</a:t>
            </a:r>
          </a:p>
          <a:p>
            <a:endParaRPr lang="en-US" sz="2000" dirty="0">
              <a:solidFill>
                <a:schemeClr val="bg1"/>
              </a:solidFill>
              <a:latin typeface="Amasis MT Pro" panose="02040504050005020304" pitchFamily="18" charset="0"/>
            </a:endParaRPr>
          </a:p>
          <a:p>
            <a:pPr marL="285750" indent="-285750">
              <a:buFont typeface="Wingdings" panose="05000000000000000000" pitchFamily="2" charset="2"/>
              <a:buChar char="Ø"/>
            </a:pPr>
            <a:r>
              <a:rPr lang="en-US" sz="2000" b="1" dirty="0">
                <a:solidFill>
                  <a:schemeClr val="bg1"/>
                </a:solidFill>
                <a:latin typeface="Amasis MT Pro" panose="02040504050005020304" pitchFamily="18" charset="0"/>
              </a:rPr>
              <a:t>Market Implications:</a:t>
            </a:r>
          </a:p>
          <a:p>
            <a:pPr marL="457200" indent="-457200">
              <a:buFont typeface="+mj-lt"/>
              <a:buAutoNum type="arabicPeriod"/>
            </a:pPr>
            <a:r>
              <a:rPr lang="en-US" sz="2000" dirty="0">
                <a:solidFill>
                  <a:schemeClr val="bg1"/>
                </a:solidFill>
                <a:latin typeface="Amasis MT Pro" panose="02040504050005020304" pitchFamily="18" charset="0"/>
              </a:rPr>
              <a:t>Higher trading volumes indicate strong investor activity and confidence in the stock.</a:t>
            </a:r>
          </a:p>
          <a:p>
            <a:pPr marL="457200" indent="-457200">
              <a:buFont typeface="+mj-lt"/>
              <a:buAutoNum type="arabicPeriod"/>
            </a:pPr>
            <a:r>
              <a:rPr lang="en-US" sz="2000" dirty="0">
                <a:solidFill>
                  <a:schemeClr val="bg1"/>
                </a:solidFill>
                <a:latin typeface="Amasis MT Pro" panose="02040504050005020304" pitchFamily="18" charset="0"/>
              </a:rPr>
              <a:t>Stocks with lower trading volumes may have less price stability compared to those with higher volumes.</a:t>
            </a:r>
          </a:p>
        </p:txBody>
      </p:sp>
    </p:spTree>
    <p:extLst>
      <p:ext uri="{BB962C8B-B14F-4D97-AF65-F5344CB8AC3E}">
        <p14:creationId xmlns:p14="http://schemas.microsoft.com/office/powerpoint/2010/main" val="2672082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DC258B8-56BA-673F-7C42-41E152BC6157}"/>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Chart 1">
            <a:extLst>
              <a:ext uri="{FF2B5EF4-FFF2-40B4-BE49-F238E27FC236}">
                <a16:creationId xmlns:a16="http://schemas.microsoft.com/office/drawing/2014/main" id="{7B19CDB8-C2A0-4020-A866-503ABD2BEA19}"/>
              </a:ext>
            </a:extLst>
          </p:cNvPr>
          <p:cNvGraphicFramePr>
            <a:graphicFrameLocks/>
          </p:cNvGraphicFramePr>
          <p:nvPr>
            <p:extLst>
              <p:ext uri="{D42A27DB-BD31-4B8C-83A1-F6EECF244321}">
                <p14:modId xmlns:p14="http://schemas.microsoft.com/office/powerpoint/2010/main" val="319941124"/>
              </p:ext>
            </p:extLst>
          </p:nvPr>
        </p:nvGraphicFramePr>
        <p:xfrm>
          <a:off x="8773887" y="932768"/>
          <a:ext cx="3256924" cy="336708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16204EBB-5554-6D63-7051-611F7AF50EA3}"/>
              </a:ext>
            </a:extLst>
          </p:cNvPr>
          <p:cNvSpPr txBox="1"/>
          <p:nvPr/>
        </p:nvSpPr>
        <p:spPr>
          <a:xfrm>
            <a:off x="4027714" y="-116474"/>
            <a:ext cx="6096000" cy="744435"/>
          </a:xfrm>
          <a:prstGeom prst="rect">
            <a:avLst/>
          </a:prstGeom>
          <a:noFill/>
        </p:spPr>
        <p:txBody>
          <a:bodyPr wrap="square">
            <a:spAutoFit/>
          </a:bodyPr>
          <a:lstStyle/>
          <a:p>
            <a:pPr>
              <a:lnSpc>
                <a:spcPct val="150000"/>
              </a:lnSpc>
            </a:pPr>
            <a:r>
              <a:rPr lang="en-IN" sz="3200" dirty="0">
                <a:solidFill>
                  <a:schemeClr val="bg1"/>
                </a:solidFill>
                <a:latin typeface="Amasis MT Pro Black" panose="02040A04050005020304" pitchFamily="18" charset="0"/>
                <a:ea typeface="Calibri" panose="020F0502020204030204" pitchFamily="34" charset="0"/>
              </a:rPr>
              <a:t>Most Volatile Stocks</a:t>
            </a:r>
          </a:p>
        </p:txBody>
      </p:sp>
      <p:sp>
        <p:nvSpPr>
          <p:cNvPr id="7" name="TextBox 6">
            <a:extLst>
              <a:ext uri="{FF2B5EF4-FFF2-40B4-BE49-F238E27FC236}">
                <a16:creationId xmlns:a16="http://schemas.microsoft.com/office/drawing/2014/main" id="{C6BBB432-9262-D7F8-0033-C9CF9CA49234}"/>
              </a:ext>
            </a:extLst>
          </p:cNvPr>
          <p:cNvSpPr txBox="1"/>
          <p:nvPr/>
        </p:nvSpPr>
        <p:spPr>
          <a:xfrm>
            <a:off x="326189" y="897595"/>
            <a:ext cx="11538856" cy="5016758"/>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This pie chart represents the Beta values of five major tech stocks and</a:t>
            </a:r>
          </a:p>
          <a:p>
            <a:r>
              <a:rPr lang="en-US" sz="2000" dirty="0">
                <a:solidFill>
                  <a:schemeClr val="bg1"/>
                </a:solidFill>
                <a:latin typeface="Amasis MT Pro" panose="02040504050005020304" pitchFamily="18" charset="0"/>
              </a:rPr>
              <a:t>     their relative volatility compared to the market.</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Microsoft (MSFT) has the highest Beta value (1.0023), indicating it is </a:t>
            </a:r>
          </a:p>
          <a:p>
            <a:r>
              <a:rPr lang="en-US" sz="2000" dirty="0">
                <a:solidFill>
                  <a:schemeClr val="bg1"/>
                </a:solidFill>
                <a:latin typeface="Amasis MT Pro" panose="02040504050005020304" pitchFamily="18" charset="0"/>
              </a:rPr>
              <a:t>     slightly more volatile than the market.</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Apple (AAPL) follows closely with a Beta of 1.0022.</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Facebook (FB) has the lowest Beta (0.9987), meaning it is slightly less </a:t>
            </a:r>
          </a:p>
          <a:p>
            <a:r>
              <a:rPr lang="en-US" sz="2000" dirty="0">
                <a:solidFill>
                  <a:schemeClr val="bg1"/>
                </a:solidFill>
                <a:latin typeface="Amasis MT Pro" panose="02040504050005020304" pitchFamily="18" charset="0"/>
              </a:rPr>
              <a:t>     volatile than the overall market.</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Google (GOOGL) has a Beta of 1.0000, indicating its volatility is perfectly </a:t>
            </a:r>
          </a:p>
          <a:p>
            <a:r>
              <a:rPr lang="en-US" sz="2000" dirty="0">
                <a:solidFill>
                  <a:schemeClr val="bg1"/>
                </a:solidFill>
                <a:latin typeface="Amasis MT Pro" panose="02040504050005020304" pitchFamily="18" charset="0"/>
              </a:rPr>
              <a:t>      in line with the market.</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Amazon (AMZN) has a Beta of 1.0014, meaning it is slightly more volatile </a:t>
            </a:r>
          </a:p>
          <a:p>
            <a:r>
              <a:rPr lang="en-US" sz="2000" dirty="0">
                <a:solidFill>
                  <a:schemeClr val="bg1"/>
                </a:solidFill>
                <a:latin typeface="Amasis MT Pro" panose="02040504050005020304" pitchFamily="18" charset="0"/>
              </a:rPr>
              <a:t>     than the market but still relatively stable.</a:t>
            </a:r>
          </a:p>
          <a:p>
            <a:pPr marL="342900" indent="-342900">
              <a:buFont typeface="Wingdings" panose="05000000000000000000" pitchFamily="2" charset="2"/>
              <a:buChar char="Ø"/>
            </a:pPr>
            <a:endParaRPr lang="en-US" sz="2000" b="1" dirty="0">
              <a:solidFill>
                <a:schemeClr val="bg1"/>
              </a:solidFill>
              <a:latin typeface="Amasis MT Pro" panose="02040504050005020304" pitchFamily="18" charset="0"/>
            </a:endParaRPr>
          </a:p>
          <a:p>
            <a:pPr marL="342900" indent="-342900">
              <a:buFont typeface="Wingdings" panose="05000000000000000000" pitchFamily="2" charset="2"/>
              <a:buChar char="Ø"/>
            </a:pPr>
            <a:r>
              <a:rPr lang="en-US" sz="2000" b="1" dirty="0">
                <a:solidFill>
                  <a:schemeClr val="bg1"/>
                </a:solidFill>
                <a:latin typeface="Amasis MT Pro" panose="02040504050005020304" pitchFamily="18" charset="0"/>
              </a:rPr>
              <a:t>Investment Implications:</a:t>
            </a:r>
          </a:p>
          <a:p>
            <a:pPr marL="457200" indent="-457200">
              <a:buFont typeface="+mj-lt"/>
              <a:buAutoNum type="arabicPeriod"/>
            </a:pPr>
            <a:r>
              <a:rPr lang="en-US" sz="2000" dirty="0">
                <a:solidFill>
                  <a:schemeClr val="bg1"/>
                </a:solidFill>
                <a:latin typeface="Amasis MT Pro" panose="02040504050005020304" pitchFamily="18" charset="0"/>
              </a:rPr>
              <a:t>Higher Beta stocks (e.g., MSFT, AAPL) may provide higher returns but come with increased risk.</a:t>
            </a:r>
          </a:p>
          <a:p>
            <a:pPr marL="457200" indent="-457200">
              <a:buFont typeface="+mj-lt"/>
              <a:buAutoNum type="arabicPeriod"/>
            </a:pPr>
            <a:r>
              <a:rPr lang="en-US" sz="2000" dirty="0">
                <a:solidFill>
                  <a:schemeClr val="bg1"/>
                </a:solidFill>
                <a:latin typeface="Amasis MT Pro" panose="02040504050005020304" pitchFamily="18" charset="0"/>
              </a:rPr>
              <a:t>Lower Beta stocks (e.g., FB) are less risky but may offer lower returns during market upswings.</a:t>
            </a:r>
          </a:p>
          <a:p>
            <a:pPr marL="457200" indent="-457200">
              <a:buFont typeface="+mj-lt"/>
              <a:buAutoNum type="arabicPeriod"/>
            </a:pPr>
            <a:r>
              <a:rPr lang="en-US" sz="2000" dirty="0">
                <a:solidFill>
                  <a:schemeClr val="bg1"/>
                </a:solidFill>
                <a:latin typeface="Amasis MT Pro" panose="02040504050005020304" pitchFamily="18" charset="0"/>
              </a:rPr>
              <a:t>Google (GOOGL) being at 1.0000 suggests it moves almost identically to the market.</a:t>
            </a:r>
          </a:p>
        </p:txBody>
      </p:sp>
    </p:spTree>
    <p:extLst>
      <p:ext uri="{BB962C8B-B14F-4D97-AF65-F5344CB8AC3E}">
        <p14:creationId xmlns:p14="http://schemas.microsoft.com/office/powerpoint/2010/main" val="9136528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31CC9DD-03F9-4ADC-77D7-DEB0EF27D7BD}"/>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Chart 1">
            <a:extLst>
              <a:ext uri="{FF2B5EF4-FFF2-40B4-BE49-F238E27FC236}">
                <a16:creationId xmlns:a16="http://schemas.microsoft.com/office/drawing/2014/main" id="{CF09258A-2E73-4AC1-8CDA-C39E47A9A12A}"/>
              </a:ext>
            </a:extLst>
          </p:cNvPr>
          <p:cNvGraphicFramePr>
            <a:graphicFrameLocks/>
          </p:cNvGraphicFramePr>
          <p:nvPr>
            <p:extLst>
              <p:ext uri="{D42A27DB-BD31-4B8C-83A1-F6EECF244321}">
                <p14:modId xmlns:p14="http://schemas.microsoft.com/office/powerpoint/2010/main" val="85649751"/>
              </p:ext>
            </p:extLst>
          </p:nvPr>
        </p:nvGraphicFramePr>
        <p:xfrm>
          <a:off x="8643257" y="744434"/>
          <a:ext cx="3406844" cy="343567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C7CBB6B0-4800-23C8-B7A3-EF4CFB460E97}"/>
              </a:ext>
            </a:extLst>
          </p:cNvPr>
          <p:cNvSpPr txBox="1"/>
          <p:nvPr/>
        </p:nvSpPr>
        <p:spPr>
          <a:xfrm>
            <a:off x="740229" y="-67203"/>
            <a:ext cx="11451771" cy="744435"/>
          </a:xfrm>
          <a:prstGeom prst="rect">
            <a:avLst/>
          </a:prstGeom>
          <a:noFill/>
        </p:spPr>
        <p:txBody>
          <a:bodyPr wrap="square">
            <a:spAutoFit/>
          </a:bodyPr>
          <a:lstStyle/>
          <a:p>
            <a:pPr>
              <a:lnSpc>
                <a:spcPct val="150000"/>
              </a:lnSpc>
            </a:pPr>
            <a:r>
              <a:rPr lang="en-IN" sz="3200" dirty="0">
                <a:solidFill>
                  <a:schemeClr val="bg1"/>
                </a:solidFill>
                <a:latin typeface="Amasis MT Pro Black" panose="02040A04050005020304" pitchFamily="18" charset="0"/>
                <a:ea typeface="Calibri" panose="020F0502020204030204" pitchFamily="34" charset="0"/>
              </a:rPr>
              <a:t>Stocks with Highest Dividend and Lowest Dividend</a:t>
            </a:r>
          </a:p>
        </p:txBody>
      </p:sp>
      <p:sp>
        <p:nvSpPr>
          <p:cNvPr id="7" name="TextBox 6">
            <a:extLst>
              <a:ext uri="{FF2B5EF4-FFF2-40B4-BE49-F238E27FC236}">
                <a16:creationId xmlns:a16="http://schemas.microsoft.com/office/drawing/2014/main" id="{4D23D219-62BA-ACFE-36B1-92C4C1ECAEFA}"/>
              </a:ext>
            </a:extLst>
          </p:cNvPr>
          <p:cNvSpPr txBox="1"/>
          <p:nvPr/>
        </p:nvSpPr>
        <p:spPr>
          <a:xfrm>
            <a:off x="413661" y="920407"/>
            <a:ext cx="11908202" cy="5016758"/>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This graph represents the dividend yield or dividend payout ratio for </a:t>
            </a:r>
          </a:p>
          <a:p>
            <a:r>
              <a:rPr lang="en-US" sz="2000" dirty="0">
                <a:solidFill>
                  <a:schemeClr val="bg1"/>
                </a:solidFill>
                <a:latin typeface="Amasis MT Pro" panose="02040504050005020304" pitchFamily="18" charset="0"/>
              </a:rPr>
              <a:t>     five major tech stocks.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Dividends are payments made to shareholders as a return on </a:t>
            </a:r>
          </a:p>
          <a:p>
            <a:r>
              <a:rPr lang="en-US" sz="2000" dirty="0">
                <a:solidFill>
                  <a:schemeClr val="bg1"/>
                </a:solidFill>
                <a:latin typeface="Amasis MT Pro" panose="02040504050005020304" pitchFamily="18" charset="0"/>
              </a:rPr>
              <a:t>     investment.</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Higher dividend values (like AMZN and MSFT) indicate these </a:t>
            </a:r>
          </a:p>
          <a:p>
            <a:r>
              <a:rPr lang="en-US" sz="2000" dirty="0">
                <a:solidFill>
                  <a:schemeClr val="bg1"/>
                </a:solidFill>
                <a:latin typeface="Amasis MT Pro" panose="02040504050005020304" pitchFamily="18" charset="0"/>
              </a:rPr>
              <a:t>     companies prioritize returning profits to shareholders.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Lower dividend values (like GOOGL) suggest the company reinvests</a:t>
            </a:r>
          </a:p>
          <a:p>
            <a:r>
              <a:rPr lang="en-US" sz="2000" dirty="0">
                <a:solidFill>
                  <a:schemeClr val="bg1"/>
                </a:solidFill>
                <a:latin typeface="Amasis MT Pro" panose="02040504050005020304" pitchFamily="18" charset="0"/>
              </a:rPr>
              <a:t>     more into growth and expansion rather than distributing earnings as </a:t>
            </a:r>
          </a:p>
          <a:p>
            <a:r>
              <a:rPr lang="en-US" sz="2000" dirty="0">
                <a:solidFill>
                  <a:schemeClr val="bg1"/>
                </a:solidFill>
                <a:latin typeface="Amasis MT Pro" panose="02040504050005020304" pitchFamily="18" charset="0"/>
              </a:rPr>
              <a:t>     dividends.</a:t>
            </a:r>
          </a:p>
          <a:p>
            <a:endParaRPr lang="en-US" sz="2000" dirty="0">
              <a:solidFill>
                <a:schemeClr val="bg1"/>
              </a:solidFill>
              <a:latin typeface="Amasis MT Pro" panose="02040504050005020304" pitchFamily="18" charset="0"/>
            </a:endParaRPr>
          </a:p>
          <a:p>
            <a:pPr marL="342900" indent="-342900">
              <a:buFont typeface="Wingdings" panose="05000000000000000000" pitchFamily="2" charset="2"/>
              <a:buChar char="Ø"/>
            </a:pPr>
            <a:r>
              <a:rPr lang="en-US" sz="2000" b="1" dirty="0">
                <a:solidFill>
                  <a:schemeClr val="bg1"/>
                </a:solidFill>
                <a:latin typeface="Amasis MT Pro" panose="02040504050005020304" pitchFamily="18" charset="0"/>
              </a:rPr>
              <a:t>Investment Implications:</a:t>
            </a:r>
          </a:p>
          <a:p>
            <a:pPr marL="457200" indent="-457200">
              <a:buFont typeface="+mj-lt"/>
              <a:buAutoNum type="arabicPeriod"/>
            </a:pPr>
            <a:r>
              <a:rPr lang="en-US" sz="2000" dirty="0">
                <a:solidFill>
                  <a:schemeClr val="bg1"/>
                </a:solidFill>
                <a:latin typeface="Amasis MT Pro" panose="02040504050005020304" pitchFamily="18" charset="0"/>
              </a:rPr>
              <a:t>Dividend-seeking investors may prefer AMZN and MSFT since they provide better returns through dividends.</a:t>
            </a:r>
          </a:p>
          <a:p>
            <a:pPr marL="457200" indent="-457200">
              <a:buFont typeface="+mj-lt"/>
              <a:buAutoNum type="arabicPeriod"/>
            </a:pPr>
            <a:r>
              <a:rPr lang="en-US" sz="2000" dirty="0">
                <a:solidFill>
                  <a:schemeClr val="bg1"/>
                </a:solidFill>
                <a:latin typeface="Amasis MT Pro" panose="02040504050005020304" pitchFamily="18" charset="0"/>
              </a:rPr>
              <a:t>Growth-oriented investors might lean towards GOOGL and FB, as they reinvest profits for future expansion.</a:t>
            </a:r>
          </a:p>
          <a:p>
            <a:pPr marL="457200" indent="-457200">
              <a:buFont typeface="+mj-lt"/>
              <a:buAutoNum type="arabicPeriod"/>
            </a:pPr>
            <a:r>
              <a:rPr lang="en-US" sz="2000" dirty="0">
                <a:solidFill>
                  <a:schemeClr val="bg1"/>
                </a:solidFill>
                <a:latin typeface="Amasis MT Pro" panose="02040504050005020304" pitchFamily="18" charset="0"/>
              </a:rPr>
              <a:t>AAPL provides a balanced approach, offering a reasonable dividend while still focusing on growth.</a:t>
            </a:r>
          </a:p>
        </p:txBody>
      </p:sp>
    </p:spTree>
    <p:extLst>
      <p:ext uri="{BB962C8B-B14F-4D97-AF65-F5344CB8AC3E}">
        <p14:creationId xmlns:p14="http://schemas.microsoft.com/office/powerpoint/2010/main" val="15057974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A068A8B-B544-0535-29BF-674D71D140E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Chart 1">
            <a:extLst>
              <a:ext uri="{FF2B5EF4-FFF2-40B4-BE49-F238E27FC236}">
                <a16:creationId xmlns:a16="http://schemas.microsoft.com/office/drawing/2014/main" id="{6D0A467B-C119-456C-A4E3-3320905FB3DB}"/>
              </a:ext>
            </a:extLst>
          </p:cNvPr>
          <p:cNvGraphicFramePr>
            <a:graphicFrameLocks/>
          </p:cNvGraphicFramePr>
          <p:nvPr>
            <p:extLst>
              <p:ext uri="{D42A27DB-BD31-4B8C-83A1-F6EECF244321}">
                <p14:modId xmlns:p14="http://schemas.microsoft.com/office/powerpoint/2010/main" val="1362574114"/>
              </p:ext>
            </p:extLst>
          </p:nvPr>
        </p:nvGraphicFramePr>
        <p:xfrm>
          <a:off x="8943591" y="744436"/>
          <a:ext cx="3019426" cy="279342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84A4ADD9-5BF8-D485-BC06-09893AB4239D}"/>
              </a:ext>
            </a:extLst>
          </p:cNvPr>
          <p:cNvSpPr txBox="1"/>
          <p:nvPr/>
        </p:nvSpPr>
        <p:spPr>
          <a:xfrm>
            <a:off x="2754085" y="-93679"/>
            <a:ext cx="8055429" cy="744435"/>
          </a:xfrm>
          <a:prstGeom prst="rect">
            <a:avLst/>
          </a:prstGeom>
          <a:noFill/>
        </p:spPr>
        <p:txBody>
          <a:bodyPr wrap="square">
            <a:spAutoFit/>
          </a:bodyPr>
          <a:lstStyle/>
          <a:p>
            <a:pPr>
              <a:lnSpc>
                <a:spcPct val="150000"/>
              </a:lnSpc>
            </a:pPr>
            <a:r>
              <a:rPr lang="en-IN" sz="3200" dirty="0">
                <a:solidFill>
                  <a:schemeClr val="bg1"/>
                </a:solidFill>
                <a:latin typeface="Amasis MT Pro Black" panose="02040A04050005020304" pitchFamily="18" charset="0"/>
                <a:ea typeface="Calibri" panose="020F0502020204030204" pitchFamily="34" charset="0"/>
              </a:rPr>
              <a:t>Stocks with Highest Market Cap</a:t>
            </a:r>
          </a:p>
        </p:txBody>
      </p:sp>
      <p:sp>
        <p:nvSpPr>
          <p:cNvPr id="7" name="TextBox 6">
            <a:extLst>
              <a:ext uri="{FF2B5EF4-FFF2-40B4-BE49-F238E27FC236}">
                <a16:creationId xmlns:a16="http://schemas.microsoft.com/office/drawing/2014/main" id="{374CED29-3EDE-BC43-A2AD-386DD13ADA56}"/>
              </a:ext>
            </a:extLst>
          </p:cNvPr>
          <p:cNvSpPr txBox="1"/>
          <p:nvPr/>
        </p:nvSpPr>
        <p:spPr>
          <a:xfrm>
            <a:off x="358846" y="969269"/>
            <a:ext cx="11832388" cy="5324535"/>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This graph represents the market cap of five major tech companies.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Amazon (AMZN) has the highest market cap at 4,437.48M. </a:t>
            </a:r>
          </a:p>
          <a:p>
            <a:r>
              <a:rPr lang="en-US" sz="2000" dirty="0">
                <a:solidFill>
                  <a:schemeClr val="bg1"/>
                </a:solidFill>
                <a:latin typeface="Amasis MT Pro" panose="02040504050005020304" pitchFamily="18" charset="0"/>
              </a:rPr>
              <a:t>     This suggests it has the greatest total value of its outstanding shares </a:t>
            </a:r>
          </a:p>
          <a:p>
            <a:r>
              <a:rPr lang="en-US" sz="2000" dirty="0">
                <a:solidFill>
                  <a:schemeClr val="bg1"/>
                </a:solidFill>
                <a:latin typeface="Amasis MT Pro" panose="02040504050005020304" pitchFamily="18" charset="0"/>
              </a:rPr>
              <a:t>     compared to the others.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Google (GOOGL) has the lowest market cap at 4,392.88M. It is still a </a:t>
            </a:r>
          </a:p>
          <a:p>
            <a:r>
              <a:rPr lang="en-US" sz="2000" dirty="0">
                <a:solidFill>
                  <a:schemeClr val="bg1"/>
                </a:solidFill>
                <a:latin typeface="Amasis MT Pro" panose="02040504050005020304" pitchFamily="18" charset="0"/>
              </a:rPr>
              <a:t>     massive company, but compared to the others, it has the smallest valuation.</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Facebook (FB): 4,423.18M, Microsoft (MSFT): 4,421.54M, </a:t>
            </a:r>
          </a:p>
          <a:p>
            <a:r>
              <a:rPr lang="en-US" sz="2000" dirty="0">
                <a:solidFill>
                  <a:schemeClr val="bg1"/>
                </a:solidFill>
                <a:latin typeface="Amasis MT Pro" panose="02040504050005020304" pitchFamily="18" charset="0"/>
              </a:rPr>
              <a:t>     Apple (AAPL): 4,407.79M.. These companies have relatively similar market</a:t>
            </a:r>
          </a:p>
          <a:p>
            <a:r>
              <a:rPr lang="en-US" sz="2000" dirty="0">
                <a:solidFill>
                  <a:schemeClr val="bg1"/>
                </a:solidFill>
                <a:latin typeface="Amasis MT Pro" panose="02040504050005020304" pitchFamily="18" charset="0"/>
              </a:rPr>
              <a:t>     caps, indicating strong investor confidence and high valuation.</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Higher market cap suggests greater investor confidence, higher revenue, and industry dominance.</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Lower market cap does not mean the company is weak, but it may have fewer outstanding shares or a lower stock price compared to its peers.</a:t>
            </a:r>
          </a:p>
          <a:p>
            <a:pPr marL="342900" indent="-342900">
              <a:buFont typeface="Wingdings" panose="05000000000000000000" pitchFamily="2" charset="2"/>
              <a:buChar char="Ø"/>
            </a:pPr>
            <a:endParaRPr lang="en-US" sz="2000" b="1" dirty="0">
              <a:solidFill>
                <a:schemeClr val="bg1"/>
              </a:solidFill>
              <a:latin typeface="Amasis MT Pro" panose="02040504050005020304" pitchFamily="18" charset="0"/>
            </a:endParaRPr>
          </a:p>
          <a:p>
            <a:pPr>
              <a:buNone/>
            </a:pPr>
            <a:r>
              <a:rPr lang="en-US" sz="2000" b="1" dirty="0">
                <a:solidFill>
                  <a:schemeClr val="bg1"/>
                </a:solidFill>
                <a:latin typeface="Amasis MT Pro" panose="02040504050005020304" pitchFamily="18" charset="0"/>
              </a:rPr>
              <a:t>Investment Implications:</a:t>
            </a:r>
          </a:p>
          <a:p>
            <a:pPr marL="457200" indent="-457200">
              <a:buFont typeface="+mj-lt"/>
              <a:buAutoNum type="arabicPeriod"/>
            </a:pPr>
            <a:r>
              <a:rPr lang="en-US" sz="2000" dirty="0">
                <a:solidFill>
                  <a:schemeClr val="bg1"/>
                </a:solidFill>
                <a:latin typeface="Amasis MT Pro" panose="02040504050005020304" pitchFamily="18" charset="0"/>
              </a:rPr>
              <a:t>Investors often use market cap to determine company size and stability.</a:t>
            </a:r>
          </a:p>
          <a:p>
            <a:pPr marL="457200" indent="-457200">
              <a:buFont typeface="+mj-lt"/>
              <a:buAutoNum type="arabicPeriod"/>
            </a:pPr>
            <a:r>
              <a:rPr lang="en-US" sz="2000" dirty="0">
                <a:solidFill>
                  <a:schemeClr val="bg1"/>
                </a:solidFill>
                <a:latin typeface="Amasis MT Pro" panose="02040504050005020304" pitchFamily="18" charset="0"/>
              </a:rPr>
              <a:t>Large-cap stocks like these tend to be more stable and less risky than mid-cap or small-cap stocks.</a:t>
            </a:r>
          </a:p>
          <a:p>
            <a:pPr marL="457200" indent="-457200">
              <a:buFont typeface="+mj-lt"/>
              <a:buAutoNum type="arabicPeriod"/>
            </a:pPr>
            <a:r>
              <a:rPr lang="en-US" sz="2000" dirty="0">
                <a:solidFill>
                  <a:schemeClr val="bg1"/>
                </a:solidFill>
                <a:latin typeface="Amasis MT Pro" panose="02040504050005020304" pitchFamily="18" charset="0"/>
              </a:rPr>
              <a:t>Market cap helps compare companies in the same industry and assess their overall market position.</a:t>
            </a:r>
          </a:p>
        </p:txBody>
      </p:sp>
    </p:spTree>
    <p:extLst>
      <p:ext uri="{BB962C8B-B14F-4D97-AF65-F5344CB8AC3E}">
        <p14:creationId xmlns:p14="http://schemas.microsoft.com/office/powerpoint/2010/main" val="18957903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A5FCEE3-09CF-B516-046A-94292169188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Chart 1">
            <a:extLst>
              <a:ext uri="{FF2B5EF4-FFF2-40B4-BE49-F238E27FC236}">
                <a16:creationId xmlns:a16="http://schemas.microsoft.com/office/drawing/2014/main" id="{0602B3F2-2DC5-5A8F-B1A1-96E71FDE068B}"/>
              </a:ext>
            </a:extLst>
          </p:cNvPr>
          <p:cNvGraphicFramePr>
            <a:graphicFrameLocks/>
          </p:cNvGraphicFramePr>
          <p:nvPr>
            <p:extLst>
              <p:ext uri="{D42A27DB-BD31-4B8C-83A1-F6EECF244321}">
                <p14:modId xmlns:p14="http://schemas.microsoft.com/office/powerpoint/2010/main" val="2418339410"/>
              </p:ext>
            </p:extLst>
          </p:nvPr>
        </p:nvGraphicFramePr>
        <p:xfrm>
          <a:off x="8948057" y="697448"/>
          <a:ext cx="3014960" cy="3079895"/>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9AE9FC45-3EB7-B790-6113-1ACDC2B42F9A}"/>
              </a:ext>
            </a:extLst>
          </p:cNvPr>
          <p:cNvSpPr txBox="1"/>
          <p:nvPr/>
        </p:nvSpPr>
        <p:spPr>
          <a:xfrm>
            <a:off x="2645228" y="-135049"/>
            <a:ext cx="7456714" cy="744435"/>
          </a:xfrm>
          <a:prstGeom prst="rect">
            <a:avLst/>
          </a:prstGeom>
          <a:noFill/>
        </p:spPr>
        <p:txBody>
          <a:bodyPr wrap="square">
            <a:spAutoFit/>
          </a:bodyPr>
          <a:lstStyle/>
          <a:p>
            <a:pPr>
              <a:lnSpc>
                <a:spcPct val="150000"/>
              </a:lnSpc>
            </a:pPr>
            <a:r>
              <a:rPr lang="en-IN" sz="3200" dirty="0">
                <a:solidFill>
                  <a:schemeClr val="bg1"/>
                </a:solidFill>
                <a:latin typeface="Amasis MT Pro Black" panose="02040A04050005020304" pitchFamily="18" charset="0"/>
                <a:ea typeface="Calibri" panose="020F0502020204030204" pitchFamily="34" charset="0"/>
              </a:rPr>
              <a:t>Highest and Lowest P/E Ratios</a:t>
            </a:r>
          </a:p>
        </p:txBody>
      </p:sp>
      <p:sp>
        <p:nvSpPr>
          <p:cNvPr id="6" name="TextBox 5">
            <a:extLst>
              <a:ext uri="{FF2B5EF4-FFF2-40B4-BE49-F238E27FC236}">
                <a16:creationId xmlns:a16="http://schemas.microsoft.com/office/drawing/2014/main" id="{0329C8A3-BFC5-CCB1-FBAE-09C162723E50}"/>
              </a:ext>
            </a:extLst>
          </p:cNvPr>
          <p:cNvSpPr txBox="1"/>
          <p:nvPr/>
        </p:nvSpPr>
        <p:spPr>
          <a:xfrm>
            <a:off x="327338" y="774535"/>
            <a:ext cx="11734034" cy="5940088"/>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This graph represents the valuation of major tech stocks.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Apple (AAPL) has the highest PE ratio at 63.61. This suggests investors are</a:t>
            </a:r>
          </a:p>
          <a:p>
            <a:r>
              <a:rPr lang="en-US" sz="2000" dirty="0">
                <a:solidFill>
                  <a:schemeClr val="bg1"/>
                </a:solidFill>
                <a:latin typeface="Amasis MT Pro" panose="02040504050005020304" pitchFamily="18" charset="0"/>
              </a:rPr>
              <a:t>      willing to pay a higher price for each dollar of earnings Apple generates.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Facebook (FB) has the lowest PE ratio at 62.38. This indicates that, relative </a:t>
            </a:r>
          </a:p>
          <a:p>
            <a:r>
              <a:rPr lang="en-US" sz="2000" dirty="0">
                <a:solidFill>
                  <a:schemeClr val="bg1"/>
                </a:solidFill>
                <a:latin typeface="Amasis MT Pro" panose="02040504050005020304" pitchFamily="18" charset="0"/>
              </a:rPr>
              <a:t>     to its earnings, Facebook's stock is cheaper than the others.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Amazon (AMZN): 63.27, Google (GOOGL): 62.84, Microsoft (MSFT): 62.44.</a:t>
            </a:r>
          </a:p>
          <a:p>
            <a:r>
              <a:rPr lang="en-US" sz="2000" dirty="0">
                <a:solidFill>
                  <a:schemeClr val="bg1"/>
                </a:solidFill>
                <a:latin typeface="Amasis MT Pro" panose="02040504050005020304" pitchFamily="18" charset="0"/>
              </a:rPr>
              <a:t>     These companies have similar PE ratios, indicating that their stocks are </a:t>
            </a:r>
          </a:p>
          <a:p>
            <a:r>
              <a:rPr lang="en-US" sz="2000" dirty="0">
                <a:solidFill>
                  <a:schemeClr val="bg1"/>
                </a:solidFill>
                <a:latin typeface="Amasis MT Pro" panose="02040504050005020304" pitchFamily="18" charset="0"/>
              </a:rPr>
              <a:t>     valued similarly relative to earnings.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 higher PE ratio suggests that investors expect higher future growth and </a:t>
            </a:r>
          </a:p>
          <a:p>
            <a:r>
              <a:rPr lang="en-US" sz="2000" dirty="0">
                <a:solidFill>
                  <a:schemeClr val="bg1"/>
                </a:solidFill>
                <a:latin typeface="Amasis MT Pro" panose="02040504050005020304" pitchFamily="18" charset="0"/>
              </a:rPr>
              <a:t>     earnings.</a:t>
            </a:r>
          </a:p>
          <a:p>
            <a:pPr marL="342900" indent="-342900">
              <a:buFont typeface="Wingdings" panose="05000000000000000000" pitchFamily="2" charset="2"/>
              <a:buChar char="Ø"/>
            </a:pPr>
            <a:r>
              <a:rPr lang="en-US" sz="2000" dirty="0">
                <a:solidFill>
                  <a:schemeClr val="bg1"/>
                </a:solidFill>
                <a:latin typeface="Amasis MT Pro" panose="02040504050005020304" pitchFamily="18" charset="0"/>
              </a:rPr>
              <a:t>A lower PE ratio (like FB) may indicate that the stock is undervalued or that the company has lower expected growth.</a:t>
            </a:r>
          </a:p>
          <a:p>
            <a:endParaRPr lang="en-US" sz="2000" dirty="0">
              <a:solidFill>
                <a:schemeClr val="bg1"/>
              </a:solidFill>
              <a:latin typeface="Amasis MT Pro" panose="02040504050005020304" pitchFamily="18" charset="0"/>
            </a:endParaRPr>
          </a:p>
          <a:p>
            <a:pPr>
              <a:buNone/>
            </a:pPr>
            <a:r>
              <a:rPr lang="en-US" sz="2000" b="1" dirty="0">
                <a:solidFill>
                  <a:schemeClr val="bg1"/>
                </a:solidFill>
                <a:latin typeface="Amasis MT Pro" panose="02040504050005020304" pitchFamily="18" charset="0"/>
              </a:rPr>
              <a:t>Investment Implications:</a:t>
            </a:r>
          </a:p>
          <a:p>
            <a:pPr marL="457200" indent="-457200">
              <a:buFont typeface="+mj-lt"/>
              <a:buAutoNum type="arabicPeriod"/>
            </a:pPr>
            <a:r>
              <a:rPr lang="en-US" sz="2000" dirty="0">
                <a:solidFill>
                  <a:schemeClr val="bg1"/>
                </a:solidFill>
                <a:latin typeface="Amasis MT Pro" panose="02040504050005020304" pitchFamily="18" charset="0"/>
              </a:rPr>
              <a:t>Growth investors might be attracted to stocks with higher PE ratios, expecting future earnings growth.</a:t>
            </a:r>
          </a:p>
          <a:p>
            <a:pPr marL="457200" indent="-457200">
              <a:buFont typeface="+mj-lt"/>
              <a:buAutoNum type="arabicPeriod"/>
            </a:pPr>
            <a:r>
              <a:rPr lang="en-US" sz="2000" dirty="0">
                <a:solidFill>
                  <a:schemeClr val="bg1"/>
                </a:solidFill>
                <a:latin typeface="Amasis MT Pro" panose="02040504050005020304" pitchFamily="18" charset="0"/>
              </a:rPr>
              <a:t>Value investors might prefer stocks with lower PE ratios, believing they are undervalued compared to earnings potential.</a:t>
            </a:r>
          </a:p>
          <a:p>
            <a:pPr marL="457200" indent="-457200">
              <a:buFont typeface="+mj-lt"/>
              <a:buAutoNum type="arabicPeriod"/>
            </a:pPr>
            <a:r>
              <a:rPr lang="en-US" sz="2000" dirty="0">
                <a:solidFill>
                  <a:schemeClr val="bg1"/>
                </a:solidFill>
                <a:latin typeface="Amasis MT Pro" panose="02040504050005020304" pitchFamily="18" charset="0"/>
              </a:rPr>
              <a:t>Comparing PE ratios across the same industry (tech sector) helps assess which stocks are overvalued or undervalued.</a:t>
            </a:r>
          </a:p>
        </p:txBody>
      </p:sp>
    </p:spTree>
    <p:extLst>
      <p:ext uri="{BB962C8B-B14F-4D97-AF65-F5344CB8AC3E}">
        <p14:creationId xmlns:p14="http://schemas.microsoft.com/office/powerpoint/2010/main" val="2015221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290</TotalTime>
  <Words>2346</Words>
  <Application>Microsoft Office PowerPoint</Application>
  <PresentationFormat>Widescreen</PresentationFormat>
  <Paragraphs>217</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Amasis MT Pro</vt:lpstr>
      <vt:lpstr>Amasis MT Pro Black</vt:lpstr>
      <vt:lpstr>Aptos</vt:lpstr>
      <vt:lpstr>Aptos Display</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Sanjivani Jadhav</dc:creator>
  <cp:lastModifiedBy>Sanjivani Jadhav</cp:lastModifiedBy>
  <cp:revision>1</cp:revision>
  <dcterms:created xsi:type="dcterms:W3CDTF">2025-03-24T09:24:24Z</dcterms:created>
  <dcterms:modified xsi:type="dcterms:W3CDTF">2025-03-27T09:30:41Z</dcterms:modified>
</cp:coreProperties>
</file>

<file path=docProps/thumbnail.jpeg>
</file>